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7"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1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7" d="100"/>
          <a:sy n="67" d="100"/>
        </p:scale>
        <p:origin x="644" y="40"/>
      </p:cViewPr>
      <p:guideLst>
        <p:guide orient="horz" pos="2160"/>
        <p:guide pos="3840"/>
      </p:guideLst>
    </p:cSldViewPr>
  </p:slideViewPr>
  <p:notesTextViewPr>
    <p:cViewPr>
      <p:scale>
        <a:sx n="1" d="1"/>
        <a:sy n="1" d="1"/>
      </p:scale>
      <p:origin x="0" y="0"/>
    </p:cViewPr>
  </p:notesTextViewPr>
  <p:sorterViewPr>
    <p:cViewPr>
      <p:scale>
        <a:sx n="50" d="100"/>
        <a:sy n="50" d="100"/>
      </p:scale>
      <p:origin x="0" y="-47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FC566B-C3BA-4697-B223-B5A5D1DB25C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3BD96D0-F9C8-4DFF-8100-2CF93A7BA2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C08F0A4-869B-42C6-9049-BCB55A4D5C67}"/>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4672BA1F-37BB-4E3F-BCEA-E871B12F7D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C8B0DF-C3EB-43AB-9B08-F2C7B1B2C3AF}"/>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4072757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177C7-4787-4C88-A63C-CBAD8BA0842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9D7FC9A-4133-4E34-AA84-E49C8D7ABA9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F3A114-198F-4322-BBD0-0E5DAE72A250}"/>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27E49ECD-ACAB-4179-91B5-12547DA319B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CD0081C-11C6-418D-9041-600ECE4124C7}"/>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2935778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B04F27D-EDD7-4D98-BC47-CE96812334D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B4E5079-4A03-4474-AC7C-186C298FD78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6B81A5-46B5-42F9-BF74-F4F795B1C5CA}"/>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0B198C86-F40E-4750-9F73-4EFE0D42FB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2930F3-AE5D-4D26-95FA-51509DA33D0F}"/>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3196231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D2515F-71E9-4B0F-8E6B-AD992C875E8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9995961-0BCC-439A-95A8-D05CEE5058C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B82ABB5-4FC4-4C1C-8085-2CC355B88B05}"/>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BE4171C4-1FD9-4F99-9062-1289E3EAB6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321FB9B-766F-427A-941A-B9150797AADD}"/>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3529988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7B86E0-996D-4687-B785-59E437897CE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FB0670-F705-436E-946B-C6D63A6EE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08462FD-C711-4CC4-A45B-B9128912BE1B}"/>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0BED5580-EF2E-464B-B149-E581782ADC5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648243-72A3-48C1-BB04-DC4FF78C5FA6}"/>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1534316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AB88E-DC25-408B-B678-45C71CB3490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8FBBFD3-486B-4483-8B27-E13D65D0D70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D5E7794-96D6-47B2-AD7D-B4C3C8F1B19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41D8918-6375-4899-B2D9-9F7E5D82AB3F}"/>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6" name="フッター プレースホルダー 5">
            <a:extLst>
              <a:ext uri="{FF2B5EF4-FFF2-40B4-BE49-F238E27FC236}">
                <a16:creationId xmlns:a16="http://schemas.microsoft.com/office/drawing/2014/main" id="{7902954A-C6F4-4ADC-970A-152FFC30AE9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4580BA2-D038-4818-AE9A-E946B708B18E}"/>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162043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FC30D-D93F-4E19-8CED-9075F1BF0D4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DC9400-8A0C-40DA-A50A-64F90CE04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6D7DD65-DE97-4E01-B012-38B9B1D4F9B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EF75724-976B-4410-B0F9-BE6BD34F0A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FB45CA0-F6E2-4782-AFC3-1B75F687C75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EE0CBD2-EF6A-49F7-B694-E9EA0EBAB0A7}"/>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8" name="フッター プレースホルダー 7">
            <a:extLst>
              <a:ext uri="{FF2B5EF4-FFF2-40B4-BE49-F238E27FC236}">
                <a16:creationId xmlns:a16="http://schemas.microsoft.com/office/drawing/2014/main" id="{A7AE7D86-E6B8-488D-8470-F5F3A3C66E2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26AD547-2F28-44F9-906B-21E63DA93109}"/>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382983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AF6C2-A7EB-49E7-BA56-DCF10BF4E08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CE8C74E-E5B2-4F5D-993F-ADCED5441693}"/>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4" name="フッター プレースホルダー 3">
            <a:extLst>
              <a:ext uri="{FF2B5EF4-FFF2-40B4-BE49-F238E27FC236}">
                <a16:creationId xmlns:a16="http://schemas.microsoft.com/office/drawing/2014/main" id="{B9AEDC9F-7AA6-4F16-B1A5-93A7B3C7E4D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5C0293-084E-4ED8-B552-D8487F0D3341}"/>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3605004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26598A6-EBE3-4AC6-9D47-8FE899301FF9}"/>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3" name="フッター プレースホルダー 2">
            <a:extLst>
              <a:ext uri="{FF2B5EF4-FFF2-40B4-BE49-F238E27FC236}">
                <a16:creationId xmlns:a16="http://schemas.microsoft.com/office/drawing/2014/main" id="{96244BE8-7E44-41C9-8222-3301B7F08D7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3A4BFD4-A677-4EF8-936A-9CD0127A102B}"/>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1235075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B83D6-CA2D-4C6A-9300-197321EF8F2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76F3FD-E3E3-4E2B-82A3-5A14D6A218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E6A3FCE-65C7-46B3-8AC6-8D8A4B36D5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A0F0C0D-45FB-4439-9120-A3609E6A9521}"/>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6" name="フッター プレースホルダー 5">
            <a:extLst>
              <a:ext uri="{FF2B5EF4-FFF2-40B4-BE49-F238E27FC236}">
                <a16:creationId xmlns:a16="http://schemas.microsoft.com/office/drawing/2014/main" id="{161B7A77-585E-4E8C-BFED-530A2DEAE1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3D8A32F-4A7C-4264-85F2-366FE3942E73}"/>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3924011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ED792E-5C33-408D-BEF8-0F6C9959D2D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7433379-D922-4219-8551-F4D330A7A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1D930F8-4C92-4537-A162-5F80CA334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383E714-7D8A-4A46-963A-912178DE6D3C}"/>
              </a:ext>
            </a:extLst>
          </p:cNvPr>
          <p:cNvSpPr>
            <a:spLocks noGrp="1"/>
          </p:cNvSpPr>
          <p:nvPr>
            <p:ph type="dt" sz="half" idx="10"/>
          </p:nvPr>
        </p:nvSpPr>
        <p:spPr/>
        <p:txBody>
          <a:bodyPr/>
          <a:lstStyle/>
          <a:p>
            <a:fld id="{AE6028FE-84B6-4868-9C5E-3B78B8E1DA16}" type="datetimeFigureOut">
              <a:rPr kumimoji="1" lang="ja-JP" altLang="en-US" smtClean="0"/>
              <a:t>2021/8/30</a:t>
            </a:fld>
            <a:endParaRPr kumimoji="1" lang="ja-JP" altLang="en-US"/>
          </a:p>
        </p:txBody>
      </p:sp>
      <p:sp>
        <p:nvSpPr>
          <p:cNvPr id="6" name="フッター プレースホルダー 5">
            <a:extLst>
              <a:ext uri="{FF2B5EF4-FFF2-40B4-BE49-F238E27FC236}">
                <a16:creationId xmlns:a16="http://schemas.microsoft.com/office/drawing/2014/main" id="{A6494FEA-1857-4A82-8EE2-887A2452157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E780080-D3D5-4F2D-B4A9-B05F0F7DB92A}"/>
              </a:ext>
            </a:extLst>
          </p:cNvPr>
          <p:cNvSpPr>
            <a:spLocks noGrp="1"/>
          </p:cNvSpPr>
          <p:nvPr>
            <p:ph type="sldNum" sz="quarter" idx="12"/>
          </p:nvPr>
        </p:nvSpPr>
        <p:spPr/>
        <p:txBody>
          <a:body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3179128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B8307EE-B39C-48F4-80A5-2DDF0A2A03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CA62A3-A82B-4448-BC72-F5A41DFD9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D2E5E73-9029-4D48-A20B-1F75335E62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028FE-84B6-4868-9C5E-3B78B8E1DA16}" type="datetimeFigureOut">
              <a:rPr kumimoji="1" lang="ja-JP" altLang="en-US" smtClean="0"/>
              <a:t>2021/8/30</a:t>
            </a:fld>
            <a:endParaRPr kumimoji="1" lang="ja-JP" altLang="en-US"/>
          </a:p>
        </p:txBody>
      </p:sp>
      <p:sp>
        <p:nvSpPr>
          <p:cNvPr id="5" name="フッター プレースホルダー 4">
            <a:extLst>
              <a:ext uri="{FF2B5EF4-FFF2-40B4-BE49-F238E27FC236}">
                <a16:creationId xmlns:a16="http://schemas.microsoft.com/office/drawing/2014/main" id="{DF22FF0F-A8C0-4E34-9A57-D4B6392CF7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7FD51E8-F34B-4C0D-822A-934783DEE7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90D7F5-7159-43F8-82C3-B3FF87FDC533}" type="slidenum">
              <a:rPr kumimoji="1" lang="ja-JP" altLang="en-US" smtClean="0"/>
              <a:t>‹#›</a:t>
            </a:fld>
            <a:endParaRPr kumimoji="1" lang="ja-JP" altLang="en-US"/>
          </a:p>
        </p:txBody>
      </p:sp>
    </p:spTree>
    <p:extLst>
      <p:ext uri="{BB962C8B-B14F-4D97-AF65-F5344CB8AC3E}">
        <p14:creationId xmlns:p14="http://schemas.microsoft.com/office/powerpoint/2010/main" val="195581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4s.io/"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hpcugent.github.com.io/easybuild/" TargetMode="External"/><Relationship Id="rId13" Type="http://schemas.openxmlformats.org/officeDocument/2006/relationships/image" Target="../media/image21.png"/><Relationship Id="rId3" Type="http://schemas.openxmlformats.org/officeDocument/2006/relationships/hyperlink" Target="https://nixos.org/" TargetMode="External"/><Relationship Id="rId7" Type="http://schemas.openxmlformats.org/officeDocument/2006/relationships/hyperlink" Target="https://gentoo.org/" TargetMode="External"/><Relationship Id="rId12" Type="http://schemas.openxmlformats.org/officeDocument/2006/relationships/image" Target="../media/image20.png"/><Relationship Id="rId2" Type="http://schemas.openxmlformats.org/officeDocument/2006/relationships/image" Target="../media/image17.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s://www.macports.org/" TargetMode="External"/><Relationship Id="rId11" Type="http://schemas.openxmlformats.org/officeDocument/2006/relationships/image" Target="../media/image19.png"/><Relationship Id="rId5" Type="http://schemas.openxmlformats.org/officeDocument/2006/relationships/hyperlink" Target="https://brew.sh/" TargetMode="Externa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hyperlink" Target="https://www.gnu.org/s/guix/" TargetMode="External"/><Relationship Id="rId9" Type="http://schemas.openxmlformats.org/officeDocument/2006/relationships/hyperlink" Target="https://conda.io/" TargetMode="External"/><Relationship Id="rId1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eblio.jp/content/Application+Binary+Interface"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ja.wikipedia.org/wiki/Message_Passing_Interface"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mailto:openmp@4.5"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jp.mathworks.com/help/rtw/ug/register-custom-toolchain-and-build-executable.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hdf5@1.10.5" TargetMode="External"/><Relationship Id="rId2" Type="http://schemas.openxmlformats.org/officeDocument/2006/relationships/hyperlink" Target="https://github.com/spack/spack"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mailto:%25clang@6.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80A60-7772-4C82-A6F2-27DFC12B3015}"/>
              </a:ext>
            </a:extLst>
          </p:cNvPr>
          <p:cNvSpPr>
            <a:spLocks noGrp="1"/>
          </p:cNvSpPr>
          <p:nvPr>
            <p:ph type="ctrTitle"/>
          </p:nvPr>
        </p:nvSpPr>
        <p:spPr/>
        <p:txBody>
          <a:bodyPr>
            <a:normAutofit fontScale="900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を使って複雑な</a:t>
            </a:r>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ソフトウェア環境を管理しよう</a:t>
            </a:r>
          </a:p>
        </p:txBody>
      </p:sp>
      <p:sp>
        <p:nvSpPr>
          <p:cNvPr id="3" name="字幕 2">
            <a:extLst>
              <a:ext uri="{FF2B5EF4-FFF2-40B4-BE49-F238E27FC236}">
                <a16:creationId xmlns:a16="http://schemas.microsoft.com/office/drawing/2014/main" id="{0A2C3562-5797-4CB7-A0BE-3EE1BAD41DA5}"/>
              </a:ext>
            </a:extLst>
          </p:cNvPr>
          <p:cNvSpPr>
            <a:spLocks noGrp="1"/>
          </p:cNvSpPr>
          <p:nvPr>
            <p:ph type="subTitle" idx="1"/>
          </p:nvPr>
        </p:nvSpPr>
        <p:spPr/>
        <p:txBody>
          <a:bodyPr/>
          <a:lstStyle/>
          <a:p>
            <a:r>
              <a:rPr kumimoji="1" lang="en-US" altLang="ja-JP" dirty="0">
                <a:latin typeface="たぬき油性マジック" panose="02000600000000000000" pitchFamily="2" charset="-128"/>
                <a:ea typeface="たぬき油性マジック" panose="02000600000000000000" pitchFamily="2" charset="-128"/>
              </a:rPr>
              <a:t>PEARC21 </a:t>
            </a:r>
            <a:r>
              <a:rPr kumimoji="1" lang="ja-JP" altLang="en-US" dirty="0">
                <a:latin typeface="たぬき油性マジック" panose="02000600000000000000" pitchFamily="2" charset="-128"/>
                <a:ea typeface="たぬき油性マジック" panose="02000600000000000000" pitchFamily="2" charset="-128"/>
              </a:rPr>
              <a:t>終日チュートリアル</a:t>
            </a:r>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dirty="0">
                <a:latin typeface="たぬき油性マジック" panose="02000600000000000000" pitchFamily="2" charset="-128"/>
                <a:ea typeface="たぬき油性マジック" panose="02000600000000000000" pitchFamily="2" charset="-128"/>
              </a:rPr>
              <a:t>2021</a:t>
            </a:r>
            <a:r>
              <a:rPr lang="ja-JP" altLang="en-US" dirty="0">
                <a:latin typeface="たぬき油性マジック" panose="02000600000000000000" pitchFamily="2" charset="-128"/>
                <a:ea typeface="たぬき油性マジック" panose="02000600000000000000" pitchFamily="2" charset="-128"/>
              </a:rPr>
              <a:t>年</a:t>
            </a:r>
            <a:r>
              <a:rPr lang="en-US" altLang="ja-JP" dirty="0">
                <a:latin typeface="たぬき油性マジック" panose="02000600000000000000" pitchFamily="2" charset="-128"/>
                <a:ea typeface="たぬき油性マジック" panose="02000600000000000000" pitchFamily="2" charset="-128"/>
              </a:rPr>
              <a:t>7</a:t>
            </a:r>
            <a:r>
              <a:rPr lang="ja-JP" altLang="en-US" dirty="0">
                <a:latin typeface="たぬき油性マジック" panose="02000600000000000000" pitchFamily="2" charset="-128"/>
                <a:ea typeface="たぬき油性マジック" panose="02000600000000000000" pitchFamily="2" charset="-128"/>
              </a:rPr>
              <a:t>月</a:t>
            </a:r>
            <a:r>
              <a:rPr lang="en-US" altLang="ja-JP" dirty="0">
                <a:latin typeface="たぬき油性マジック" panose="02000600000000000000" pitchFamily="2" charset="-128"/>
                <a:ea typeface="たぬき油性マジック" panose="02000600000000000000" pitchFamily="2" charset="-128"/>
              </a:rPr>
              <a:t>19</a:t>
            </a:r>
            <a:r>
              <a:rPr lang="ja-JP" altLang="en-US" dirty="0">
                <a:latin typeface="たぬき油性マジック" panose="02000600000000000000" pitchFamily="2" charset="-128"/>
                <a:ea typeface="たぬき油性マジック" panose="02000600000000000000" pitchFamily="2" charset="-128"/>
              </a:rPr>
              <a:t>日</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4" name="テキスト ボックス 3">
            <a:extLst>
              <a:ext uri="{FF2B5EF4-FFF2-40B4-BE49-F238E27FC236}">
                <a16:creationId xmlns:a16="http://schemas.microsoft.com/office/drawing/2014/main" id="{F4040688-FF0D-46F9-BA72-029E9429C52D}"/>
              </a:ext>
            </a:extLst>
          </p:cNvPr>
          <p:cNvSpPr txBox="1"/>
          <p:nvPr/>
        </p:nvSpPr>
        <p:spPr>
          <a:xfrm>
            <a:off x="308610" y="5089306"/>
            <a:ext cx="6186309" cy="646331"/>
          </a:xfrm>
          <a:prstGeom prst="rect">
            <a:avLst/>
          </a:prstGeom>
          <a:noFill/>
        </p:spPr>
        <p:txBody>
          <a:bodyPr wrap="none" rtlCol="0">
            <a:spAutoFit/>
          </a:bodyPr>
          <a:lstStyle/>
          <a:p>
            <a:r>
              <a:rPr lang="ja-JP" altLang="en-US" dirty="0">
                <a:latin typeface="たぬき油性マジック" panose="02000600000000000000" pitchFamily="2" charset="-128"/>
                <a:ea typeface="たぬき油性マジック" panose="02000600000000000000" pitchFamily="2" charset="-128"/>
              </a:rPr>
              <a:t>本スライドの最新バージョンは以下のリンクを参照のこと</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https://spack-tutorial.readthedocs.io</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5" name="テキスト ボックス 4">
            <a:extLst>
              <a:ext uri="{FF2B5EF4-FFF2-40B4-BE49-F238E27FC236}">
                <a16:creationId xmlns:a16="http://schemas.microsoft.com/office/drawing/2014/main" id="{A73F0D48-40C2-4562-8F8B-3C69CF26E143}"/>
              </a:ext>
            </a:extLst>
          </p:cNvPr>
          <p:cNvSpPr txBox="1"/>
          <p:nvPr/>
        </p:nvSpPr>
        <p:spPr>
          <a:xfrm>
            <a:off x="9233306" y="5349875"/>
            <a:ext cx="2650084" cy="923330"/>
          </a:xfrm>
          <a:prstGeom prst="rect">
            <a:avLst/>
          </a:prstGeom>
          <a:noFill/>
        </p:spPr>
        <p:txBody>
          <a:bodyPr wrap="none" rtlCol="0">
            <a:spAutoFit/>
          </a:bodyPr>
          <a:lstStyle/>
          <a:p>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翻訳</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2</a:t>
            </a:r>
            <a:r>
              <a:rPr lang="en-US" altLang="ja-JP" dirty="0">
                <a:latin typeface="たぬき油性マジック" panose="02000600000000000000" pitchFamily="2" charset="-128"/>
                <a:ea typeface="たぬき油性マジック" panose="02000600000000000000" pitchFamily="2" charset="-128"/>
              </a:rPr>
              <a:t>021</a:t>
            </a:r>
            <a:r>
              <a:rPr lang="ja-JP" altLang="en-US" dirty="0">
                <a:latin typeface="たぬき油性マジック" panose="02000600000000000000" pitchFamily="2" charset="-128"/>
                <a:ea typeface="たぬき油性マジック" panose="02000600000000000000" pitchFamily="2" charset="-128"/>
              </a:rPr>
              <a:t>年</a:t>
            </a:r>
            <a:r>
              <a:rPr lang="en-US" altLang="ja-JP" dirty="0">
                <a:latin typeface="たぬき油性マジック" panose="02000600000000000000" pitchFamily="2" charset="-128"/>
                <a:ea typeface="たぬき油性マジック" panose="02000600000000000000" pitchFamily="2" charset="-128"/>
              </a:rPr>
              <a:t>8</a:t>
            </a:r>
            <a:r>
              <a:rPr lang="ja-JP" altLang="en-US" dirty="0">
                <a:latin typeface="たぬき油性マジック" panose="02000600000000000000" pitchFamily="2" charset="-128"/>
                <a:ea typeface="たぬき油性マジック" panose="02000600000000000000" pitchFamily="2" charset="-128"/>
              </a:rPr>
              <a:t>月</a:t>
            </a:r>
            <a:r>
              <a:rPr lang="en-US" altLang="ja-JP" dirty="0">
                <a:latin typeface="たぬき油性マジック" panose="02000600000000000000" pitchFamily="2" charset="-128"/>
                <a:ea typeface="たぬき油性マジック" panose="02000600000000000000" pitchFamily="2" charset="-128"/>
              </a:rPr>
              <a:t>25</a:t>
            </a:r>
            <a:r>
              <a:rPr lang="ja-JP" altLang="en-US" dirty="0">
                <a:latin typeface="たぬき油性マジック" panose="02000600000000000000" pitchFamily="2" charset="-128"/>
                <a:ea typeface="たぬき油性マジック" panose="02000600000000000000" pitchFamily="2" charset="-128"/>
              </a:rPr>
              <a:t>日 </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株式会社エクサ 堀　扶</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4167295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8796F1-ED70-48EF-A772-C73A8EB092D3}"/>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誰が</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を使うの</a:t>
            </a:r>
            <a:r>
              <a:rPr kumimoji="1" lang="en-US" altLang="ja-JP" dirty="0">
                <a:latin typeface="たぬき油性マジック" panose="02000600000000000000" pitchFamily="2" charset="-128"/>
                <a:ea typeface="たぬき油性マジック" panose="02000600000000000000" pitchFamily="2" charset="-128"/>
              </a:rPr>
              <a:t>?</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684FCA9E-CF16-48D6-B7A6-DBCF41DB3ED2}"/>
              </a:ext>
            </a:extLst>
          </p:cNvPr>
          <p:cNvSpPr>
            <a:spLocks noGrp="1"/>
          </p:cNvSpPr>
          <p:nvPr>
            <p:ph idx="1"/>
          </p:nvPr>
        </p:nvSpPr>
        <p:spPr/>
        <p:txBody>
          <a:bodyPr>
            <a:normAutofit/>
          </a:bodyPr>
          <a:lstStyle/>
          <a:p>
            <a:pPr marL="0" indent="0">
              <a:buNone/>
            </a:pPr>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用のソフトウェアを使いたい人</a:t>
            </a:r>
            <a:r>
              <a:rPr kumimoji="1" lang="en-US" altLang="ja-JP" dirty="0">
                <a:latin typeface="たぬき油性マジック" panose="02000600000000000000" pitchFamily="2" charset="-128"/>
                <a:ea typeface="たぬき油性マジック" panose="02000600000000000000" pitchFamily="2" charset="-128"/>
              </a:rPr>
              <a:t>!</a:t>
            </a:r>
          </a:p>
          <a:p>
            <a:r>
              <a:rPr lang="en-US" altLang="ja-JP" dirty="0">
                <a:latin typeface="たぬき油性マジック" panose="02000600000000000000" pitchFamily="2" charset="-128"/>
                <a:ea typeface="たぬき油性マジック" panose="02000600000000000000" pitchFamily="2" charset="-128"/>
              </a:rPr>
              <a:t>HPC</a:t>
            </a:r>
            <a:r>
              <a:rPr lang="ja-JP" altLang="en-US" dirty="0">
                <a:latin typeface="たぬき油性マジック" panose="02000600000000000000" pitchFamily="2" charset="-128"/>
                <a:ea typeface="たぬき油性マジック" panose="02000600000000000000" pitchFamily="2" charset="-128"/>
              </a:rPr>
              <a:t>ソフトウェアのエンドユーザ</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アプリやツールをインストールし実行する</a:t>
            </a:r>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dirty="0">
                <a:latin typeface="たぬき油性マジック" panose="02000600000000000000" pitchFamily="2" charset="-128"/>
                <a:ea typeface="たぬき油性マジック" panose="02000600000000000000" pitchFamily="2" charset="-128"/>
              </a:rPr>
              <a:t>HPC</a:t>
            </a:r>
            <a:r>
              <a:rPr lang="ja-JP" altLang="en-US" dirty="0">
                <a:latin typeface="たぬき油性マジック" panose="02000600000000000000" pitchFamily="2" charset="-128"/>
                <a:ea typeface="たぬき油性マジック" panose="02000600000000000000" pitchFamily="2" charset="-128"/>
              </a:rPr>
              <a:t>アプリケーションチーム</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サードパーティ関連ライブラリの管理</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パッケージ開発者</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各自のソフトウェア配布に必要なパッケージが欲しい人</a:t>
            </a:r>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dirty="0">
                <a:latin typeface="たぬき油性マジック" panose="02000600000000000000" pitchFamily="2" charset="-128"/>
                <a:ea typeface="たぬき油性マジック" panose="02000600000000000000" pitchFamily="2" charset="-128"/>
              </a:rPr>
              <a:t>HPC</a:t>
            </a:r>
            <a:r>
              <a:rPr lang="ja-JP" altLang="en-US" dirty="0">
                <a:latin typeface="たぬき油性マジック" panose="02000600000000000000" pitchFamily="2" charset="-128"/>
                <a:ea typeface="たぬき油性マジック" panose="02000600000000000000" pitchFamily="2" charset="-128"/>
              </a:rPr>
              <a:t>コンテナユーザサポートチーム</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大規模</a:t>
            </a:r>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サイトでのユーザのためのソフトウェア配置</a:t>
            </a:r>
          </a:p>
        </p:txBody>
      </p:sp>
    </p:spTree>
    <p:extLst>
      <p:ext uri="{BB962C8B-B14F-4D97-AF65-F5344CB8AC3E}">
        <p14:creationId xmlns:p14="http://schemas.microsoft.com/office/powerpoint/2010/main" val="3941018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B63DBB-E290-47DF-874D-29B5991890D1}"/>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成長中の</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コミュニティ</a:t>
            </a:r>
          </a:p>
        </p:txBody>
      </p:sp>
      <p:sp>
        <p:nvSpPr>
          <p:cNvPr id="3" name="コンテンツ プレースホルダー 2">
            <a:extLst>
              <a:ext uri="{FF2B5EF4-FFF2-40B4-BE49-F238E27FC236}">
                <a16:creationId xmlns:a16="http://schemas.microsoft.com/office/drawing/2014/main" id="{9B061727-84BC-4E6E-9E92-F3515D0E81C6}"/>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D4C341F1-18E6-4B23-846D-FB7C8F317D31}"/>
              </a:ext>
            </a:extLst>
          </p:cNvPr>
          <p:cNvPicPr>
            <a:picLocks noChangeAspect="1"/>
          </p:cNvPicPr>
          <p:nvPr/>
        </p:nvPicPr>
        <p:blipFill>
          <a:blip r:embed="rId2"/>
          <a:stretch>
            <a:fillRect/>
          </a:stretch>
        </p:blipFill>
        <p:spPr>
          <a:xfrm>
            <a:off x="0" y="1570568"/>
            <a:ext cx="12192000" cy="5501462"/>
          </a:xfrm>
          <a:prstGeom prst="rect">
            <a:avLst/>
          </a:prstGeom>
        </p:spPr>
      </p:pic>
      <p:sp>
        <p:nvSpPr>
          <p:cNvPr id="6" name="テキスト ボックス 5">
            <a:extLst>
              <a:ext uri="{FF2B5EF4-FFF2-40B4-BE49-F238E27FC236}">
                <a16:creationId xmlns:a16="http://schemas.microsoft.com/office/drawing/2014/main" id="{D92842A2-99B6-4A8A-B929-5FDCFDD4042F}"/>
              </a:ext>
            </a:extLst>
          </p:cNvPr>
          <p:cNvSpPr txBox="1"/>
          <p:nvPr/>
        </p:nvSpPr>
        <p:spPr>
          <a:xfrm>
            <a:off x="8031887" y="1218828"/>
            <a:ext cx="4160113" cy="646331"/>
          </a:xfrm>
          <a:prstGeom prst="rect">
            <a:avLst/>
          </a:prstGeom>
          <a:solidFill>
            <a:schemeClr val="bg1"/>
          </a:solidFill>
        </p:spPr>
        <p:txBody>
          <a:bodyPr wrap="none" rtlCol="0">
            <a:spAutoFit/>
          </a:bodyPr>
          <a:lstStyle/>
          <a:p>
            <a:r>
              <a:rPr kumimoji="1" lang="en-US" altLang="ja-JP" dirty="0">
                <a:latin typeface="たぬき油性マジック" panose="02000600000000000000" pitchFamily="2" charset="-128"/>
                <a:ea typeface="たぬき油性マジック" panose="02000600000000000000" pitchFamily="2" charset="-128"/>
              </a:rPr>
              <a:t>5700</a:t>
            </a:r>
            <a:r>
              <a:rPr kumimoji="1" lang="ja-JP" altLang="en-US" dirty="0">
                <a:latin typeface="たぬき油性マジック" panose="02000600000000000000" pitchFamily="2" charset="-128"/>
                <a:ea typeface="たぬき油性マジック" panose="02000600000000000000" pitchFamily="2" charset="-128"/>
              </a:rPr>
              <a:t>を超えるソフトウェアパッケージ</a:t>
            </a:r>
            <a:endParaRPr kumimoji="1" lang="en-US" altLang="ja-JP" dirty="0">
              <a:latin typeface="たぬき油性マジック" panose="02000600000000000000" pitchFamily="2" charset="-128"/>
              <a:ea typeface="たぬき油性マジック" panose="02000600000000000000" pitchFamily="2" charset="-128"/>
            </a:endParaRPr>
          </a:p>
          <a:p>
            <a:pPr algn="r"/>
            <a:r>
              <a:rPr lang="en-US" altLang="ja-JP" dirty="0">
                <a:latin typeface="たぬき油性マジック" panose="02000600000000000000" pitchFamily="2" charset="-128"/>
                <a:ea typeface="たぬき油性マジック" panose="02000600000000000000" pitchFamily="2" charset="-128"/>
              </a:rPr>
              <a:t>840</a:t>
            </a:r>
            <a:r>
              <a:rPr lang="ja-JP" altLang="en-US" dirty="0">
                <a:latin typeface="たぬき油性マジック" panose="02000600000000000000" pitchFamily="2" charset="-128"/>
                <a:ea typeface="たぬき油性マジック" panose="02000600000000000000" pitchFamily="2" charset="-128"/>
              </a:rPr>
              <a:t>の貢献者</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7" name="テキスト ボックス 6">
            <a:extLst>
              <a:ext uri="{FF2B5EF4-FFF2-40B4-BE49-F238E27FC236}">
                <a16:creationId xmlns:a16="http://schemas.microsoft.com/office/drawing/2014/main" id="{BE3BA1DC-7D80-47D5-A2A8-8F260FCD13AB}"/>
              </a:ext>
            </a:extLst>
          </p:cNvPr>
          <p:cNvSpPr txBox="1"/>
          <p:nvPr/>
        </p:nvSpPr>
        <p:spPr>
          <a:xfrm>
            <a:off x="8790280" y="2107709"/>
            <a:ext cx="3211220" cy="646331"/>
          </a:xfrm>
          <a:prstGeom prst="rect">
            <a:avLst/>
          </a:prstGeom>
          <a:solidFill>
            <a:schemeClr val="bg1"/>
          </a:solidFill>
        </p:spPr>
        <p:txBody>
          <a:bodyPr wrap="square" rtlCol="0">
            <a:spAutoFit/>
          </a:bodyPr>
          <a:lstStyle/>
          <a:p>
            <a:pPr algn="r"/>
            <a:r>
              <a:rPr kumimoji="1" lang="en-US" altLang="ja-JP" dirty="0">
                <a:solidFill>
                  <a:srgbClr val="C00000"/>
                </a:solidFill>
                <a:latin typeface="たぬき油性マジック" panose="02000600000000000000" pitchFamily="2" charset="-128"/>
                <a:ea typeface="たぬき油性マジック" panose="02000600000000000000" pitchFamily="2" charset="-128"/>
              </a:rPr>
              <a:t>570</a:t>
            </a:r>
            <a:r>
              <a:rPr kumimoji="1" lang="ja-JP" altLang="en-US" dirty="0">
                <a:solidFill>
                  <a:srgbClr val="C00000"/>
                </a:solidFill>
                <a:latin typeface="たぬき油性マジック" panose="02000600000000000000" pitchFamily="2" charset="-128"/>
                <a:ea typeface="たぬき油性マジック" panose="02000600000000000000" pitchFamily="2" charset="-128"/>
              </a:rPr>
              <a:t>パッケージ提供率</a:t>
            </a:r>
            <a:endParaRPr kumimoji="1" lang="en-US" altLang="ja-JP" dirty="0">
              <a:solidFill>
                <a:srgbClr val="C00000"/>
              </a:solidFill>
              <a:latin typeface="たぬき油性マジック" panose="02000600000000000000" pitchFamily="2" charset="-128"/>
              <a:ea typeface="たぬき油性マジック" panose="02000600000000000000" pitchFamily="2" charset="-128"/>
            </a:endParaRPr>
          </a:p>
          <a:p>
            <a:pPr algn="r"/>
            <a:r>
              <a:rPr lang="en-US" altLang="ja-JP" dirty="0">
                <a:solidFill>
                  <a:srgbClr val="C00000"/>
                </a:solidFill>
                <a:latin typeface="たぬき油性マジック" panose="02000600000000000000" pitchFamily="2" charset="-128"/>
                <a:ea typeface="たぬき油性マジック" panose="02000600000000000000" pitchFamily="2" charset="-128"/>
              </a:rPr>
              <a:t>2020</a:t>
            </a:r>
            <a:r>
              <a:rPr lang="ja-JP" altLang="en-US" dirty="0">
                <a:solidFill>
                  <a:srgbClr val="C00000"/>
                </a:solidFill>
                <a:latin typeface="たぬき油性マジック" panose="02000600000000000000" pitchFamily="2" charset="-128"/>
                <a:ea typeface="たぬき油性マジック" panose="02000600000000000000" pitchFamily="2" charset="-128"/>
              </a:rPr>
              <a:t>年も増加</a:t>
            </a:r>
            <a:endParaRPr kumimoji="1" lang="ja-JP" altLang="en-US" dirty="0">
              <a:solidFill>
                <a:srgbClr val="C00000"/>
              </a:solidFill>
              <a:latin typeface="たぬき油性マジック" panose="02000600000000000000" pitchFamily="2" charset="-128"/>
              <a:ea typeface="たぬき油性マジック" panose="02000600000000000000" pitchFamily="2" charset="-128"/>
            </a:endParaRPr>
          </a:p>
        </p:txBody>
      </p:sp>
      <p:sp>
        <p:nvSpPr>
          <p:cNvPr id="8" name="テキスト ボックス 7">
            <a:extLst>
              <a:ext uri="{FF2B5EF4-FFF2-40B4-BE49-F238E27FC236}">
                <a16:creationId xmlns:a16="http://schemas.microsoft.com/office/drawing/2014/main" id="{A9007E51-505F-47AF-ABCE-6CB40ED377CC}"/>
              </a:ext>
            </a:extLst>
          </p:cNvPr>
          <p:cNvSpPr txBox="1"/>
          <p:nvPr/>
        </p:nvSpPr>
        <p:spPr>
          <a:xfrm>
            <a:off x="7724775" y="5846544"/>
            <a:ext cx="3876675" cy="646331"/>
          </a:xfrm>
          <a:prstGeom prst="rect">
            <a:avLst/>
          </a:prstGeom>
          <a:solidFill>
            <a:schemeClr val="bg1"/>
          </a:solidFill>
        </p:spPr>
        <p:txBody>
          <a:bodyPr wrap="square" rtlCol="0">
            <a:spAutoFit/>
          </a:bodyPr>
          <a:lstStyle/>
          <a:p>
            <a:r>
              <a:rPr lang="ja-JP" altLang="en-US" dirty="0">
                <a:solidFill>
                  <a:srgbClr val="C00000"/>
                </a:solidFill>
                <a:latin typeface="たぬき油性マジック" panose="02000600000000000000" pitchFamily="2" charset="-128"/>
                <a:ea typeface="たぬき油性マジック" panose="02000600000000000000" pitchFamily="2" charset="-128"/>
              </a:rPr>
              <a:t>先週の月間アクティブユーザ数は</a:t>
            </a:r>
            <a:endParaRPr lang="en-US" altLang="ja-JP" dirty="0">
              <a:solidFill>
                <a:srgbClr val="C00000"/>
              </a:solidFill>
              <a:latin typeface="たぬき油性マジック" panose="02000600000000000000" pitchFamily="2" charset="-128"/>
              <a:ea typeface="たぬき油性マジック" panose="02000600000000000000" pitchFamily="2" charset="-128"/>
            </a:endParaRPr>
          </a:p>
          <a:p>
            <a:r>
              <a:rPr kumimoji="1" lang="ja-JP" altLang="en-US" dirty="0">
                <a:solidFill>
                  <a:srgbClr val="C00000"/>
                </a:solidFill>
                <a:latin typeface="たぬき油性マジック" panose="02000600000000000000" pitchFamily="2" charset="-128"/>
                <a:ea typeface="たぬき油性マジック" panose="02000600000000000000" pitchFamily="2" charset="-128"/>
              </a:rPr>
              <a:t>史上最高の</a:t>
            </a:r>
            <a:r>
              <a:rPr kumimoji="1" lang="en-US" altLang="ja-JP" dirty="0">
                <a:solidFill>
                  <a:srgbClr val="C00000"/>
                </a:solidFill>
                <a:latin typeface="たぬき油性マジック" panose="02000600000000000000" pitchFamily="2" charset="-128"/>
                <a:ea typeface="たぬき油性マジック" panose="02000600000000000000" pitchFamily="2" charset="-128"/>
              </a:rPr>
              <a:t>4,073</a:t>
            </a:r>
            <a:r>
              <a:rPr kumimoji="1" lang="ja-JP" altLang="en-US" dirty="0">
                <a:solidFill>
                  <a:srgbClr val="C00000"/>
                </a:solidFill>
                <a:latin typeface="たぬき油性マジック" panose="02000600000000000000" pitchFamily="2" charset="-128"/>
                <a:ea typeface="たぬき油性マジック" panose="02000600000000000000" pitchFamily="2" charset="-128"/>
              </a:rPr>
              <a:t>人</a:t>
            </a:r>
          </a:p>
        </p:txBody>
      </p:sp>
    </p:spTree>
    <p:extLst>
      <p:ext uri="{BB962C8B-B14F-4D97-AF65-F5344CB8AC3E}">
        <p14:creationId xmlns:p14="http://schemas.microsoft.com/office/powerpoint/2010/main" val="106794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37F5CF-9162-49C9-B9CF-3D95135148D5}"/>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は急速に採用されている</a:t>
            </a:r>
            <a:r>
              <a:rPr kumimoji="1" lang="en-US" altLang="ja-JP" dirty="0">
                <a:latin typeface="たぬき油性マジック" panose="02000600000000000000" pitchFamily="2" charset="-128"/>
                <a:ea typeface="たぬき油性マジック" panose="02000600000000000000" pitchFamily="2" charset="-128"/>
              </a:rPr>
              <a:t>(</a:t>
            </a:r>
            <a:r>
              <a:rPr kumimoji="1" lang="ja-JP" altLang="en-US" dirty="0">
                <a:latin typeface="たぬき油性マジック" panose="02000600000000000000" pitchFamily="2" charset="-128"/>
                <a:ea typeface="たぬき油性マジック" panose="02000600000000000000" pitchFamily="2" charset="-128"/>
              </a:rPr>
              <a:t>★を指標とした場合</a:t>
            </a:r>
            <a:r>
              <a:rPr kumimoji="1" lang="en-US" altLang="ja-JP" dirty="0">
                <a:latin typeface="たぬき油性マジック" panose="02000600000000000000" pitchFamily="2" charset="-128"/>
                <a:ea typeface="たぬき油性マジック" panose="02000600000000000000" pitchFamily="2" charset="-128"/>
              </a:rPr>
              <a:t>)</a:t>
            </a:r>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4" name="図 3">
            <a:extLst>
              <a:ext uri="{FF2B5EF4-FFF2-40B4-BE49-F238E27FC236}">
                <a16:creationId xmlns:a16="http://schemas.microsoft.com/office/drawing/2014/main" id="{C69CE01A-F045-453D-8653-769F261A7292}"/>
              </a:ext>
            </a:extLst>
          </p:cNvPr>
          <p:cNvPicPr>
            <a:picLocks noChangeAspect="1"/>
          </p:cNvPicPr>
          <p:nvPr/>
        </p:nvPicPr>
        <p:blipFill>
          <a:blip r:embed="rId2"/>
          <a:stretch>
            <a:fillRect/>
          </a:stretch>
        </p:blipFill>
        <p:spPr>
          <a:xfrm>
            <a:off x="1044381" y="1619250"/>
            <a:ext cx="9429092" cy="4625110"/>
          </a:xfrm>
          <a:prstGeom prst="rect">
            <a:avLst/>
          </a:prstGeom>
        </p:spPr>
      </p:pic>
      <p:sp>
        <p:nvSpPr>
          <p:cNvPr id="5" name="テキスト ボックス 4">
            <a:extLst>
              <a:ext uri="{FF2B5EF4-FFF2-40B4-BE49-F238E27FC236}">
                <a16:creationId xmlns:a16="http://schemas.microsoft.com/office/drawing/2014/main" id="{84DFF14F-3643-475A-9F1E-2472A40AEDBE}"/>
              </a:ext>
            </a:extLst>
          </p:cNvPr>
          <p:cNvSpPr txBox="1"/>
          <p:nvPr/>
        </p:nvSpPr>
        <p:spPr>
          <a:xfrm>
            <a:off x="3157745" y="6123543"/>
            <a:ext cx="8470589" cy="369332"/>
          </a:xfrm>
          <a:prstGeom prst="rect">
            <a:avLst/>
          </a:prstGeom>
          <a:noFill/>
        </p:spPr>
        <p:txBody>
          <a:bodyPr wrap="none" rtlCol="0">
            <a:spAutoFit/>
          </a:bodyPr>
          <a:lstStyle/>
          <a:p>
            <a:r>
              <a:rPr lang="ja-JP" altLang="en-US" dirty="0">
                <a:latin typeface="たぬき油性マジック" panose="02000600000000000000" pitchFamily="2" charset="-128"/>
                <a:ea typeface="たぬき油性マジック" panose="02000600000000000000" pitchFamily="2" charset="-128"/>
              </a:rPr>
              <a:t>もしこのチュートリアルで気に入ったら</a:t>
            </a:r>
            <a:r>
              <a:rPr lang="en-US" altLang="ja-JP" dirty="0">
                <a:latin typeface="たぬき油性マジック" panose="02000600000000000000" pitchFamily="2" charset="-128"/>
                <a:ea typeface="たぬき油性マジック" panose="02000600000000000000" pitchFamily="2" charset="-128"/>
              </a:rPr>
              <a:t>github.com/</a:t>
            </a:r>
            <a:r>
              <a:rPr lang="en-US" altLang="ja-JP" dirty="0" err="1">
                <a:latin typeface="たぬき油性マジック" panose="02000600000000000000" pitchFamily="2" charset="-128"/>
                <a:ea typeface="たぬき油性マジック" panose="02000600000000000000" pitchFamily="2" charset="-128"/>
              </a:rPr>
              <a:t>spack</a:t>
            </a:r>
            <a:r>
              <a:rPr lang="en-US" altLang="ja-JP" dirty="0">
                <a:latin typeface="たぬき油性マジック" panose="02000600000000000000" pitchFamily="2" charset="-128"/>
                <a:ea typeface="たぬき油性マジック" panose="02000600000000000000" pitchFamily="2" charset="-128"/>
              </a:rPr>
              <a:t>/</a:t>
            </a:r>
            <a:r>
              <a:rPr lang="en-US" altLang="ja-JP" dirty="0" err="1">
                <a:latin typeface="たぬき油性マジック" panose="02000600000000000000" pitchFamily="2" charset="-128"/>
                <a:ea typeface="たぬき油性マジック" panose="02000600000000000000" pitchFamily="2" charset="-128"/>
              </a:rPr>
              <a:t>spack</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に★をつけてね </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72090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6C44CF8-A8D7-4C39-82C5-F0253A9ED284}"/>
              </a:ext>
            </a:extLst>
          </p:cNvPr>
          <p:cNvPicPr>
            <a:picLocks noChangeAspect="1"/>
          </p:cNvPicPr>
          <p:nvPr/>
        </p:nvPicPr>
        <p:blipFill>
          <a:blip r:embed="rId2"/>
          <a:stretch>
            <a:fillRect/>
          </a:stretch>
        </p:blipFill>
        <p:spPr>
          <a:xfrm>
            <a:off x="838200" y="1690688"/>
            <a:ext cx="10641496" cy="5162228"/>
          </a:xfrm>
          <a:prstGeom prst="rect">
            <a:avLst/>
          </a:prstGeom>
        </p:spPr>
      </p:pic>
      <p:sp>
        <p:nvSpPr>
          <p:cNvPr id="2" name="タイトル 1">
            <a:extLst>
              <a:ext uri="{FF2B5EF4-FFF2-40B4-BE49-F238E27FC236}">
                <a16:creationId xmlns:a16="http://schemas.microsoft.com/office/drawing/2014/main" id="{578185A1-DEFA-43FE-B4AA-E90CCF92040C}"/>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は世界一のスパコンに採用されている</a:t>
            </a:r>
          </a:p>
        </p:txBody>
      </p:sp>
      <p:sp>
        <p:nvSpPr>
          <p:cNvPr id="5" name="テキスト ボックス 4">
            <a:extLst>
              <a:ext uri="{FF2B5EF4-FFF2-40B4-BE49-F238E27FC236}">
                <a16:creationId xmlns:a16="http://schemas.microsoft.com/office/drawing/2014/main" id="{1F2DD2C1-3BDD-47C4-A8CB-1DCE5EEBF8F8}"/>
              </a:ext>
            </a:extLst>
          </p:cNvPr>
          <p:cNvSpPr txBox="1"/>
          <p:nvPr/>
        </p:nvSpPr>
        <p:spPr>
          <a:xfrm>
            <a:off x="6530008" y="5555975"/>
            <a:ext cx="4949687" cy="1200329"/>
          </a:xfrm>
          <a:prstGeom prst="rect">
            <a:avLst/>
          </a:prstGeom>
          <a:solidFill>
            <a:schemeClr val="bg1"/>
          </a:solidFill>
        </p:spPr>
        <p:txBody>
          <a:bodyPr wrap="square" rtlCol="0">
            <a:spAutoFit/>
          </a:bodyPr>
          <a:lstStyle/>
          <a:p>
            <a:r>
              <a:rPr lang="ja-JP" altLang="en-US" dirty="0">
                <a:latin typeface="たぬき油性マジック" panose="02000600000000000000" pitchFamily="2" charset="-128"/>
                <a:ea typeface="たぬき油性マジック" panose="02000600000000000000" pitchFamily="2" charset="-128"/>
              </a:rPr>
              <a:t>現在のトップ３</a:t>
            </a:r>
            <a:endParaRPr lang="en-US" altLang="ja-JP" dirty="0">
              <a:latin typeface="たぬき油性マジック" panose="02000600000000000000" pitchFamily="2" charset="-128"/>
              <a:ea typeface="たぬき油性マジック" panose="02000600000000000000" pitchFamily="2" charset="-128"/>
            </a:endParaRPr>
          </a:p>
          <a:p>
            <a:pPr marL="342900" indent="-342900">
              <a:buAutoNum type="arabicPeriod"/>
            </a:pPr>
            <a:r>
              <a:rPr kumimoji="1" lang="ja-JP" altLang="en-US" dirty="0">
                <a:latin typeface="たぬき油性マジック" panose="02000600000000000000" pitchFamily="2" charset="-128"/>
                <a:ea typeface="たぬき油性マジック" panose="02000600000000000000" pitchFamily="2" charset="-128"/>
              </a:rPr>
              <a:t>富岳</a:t>
            </a:r>
            <a:r>
              <a:rPr kumimoji="1" lang="en-US" altLang="ja-JP" dirty="0">
                <a:latin typeface="たぬき油性マジック" panose="02000600000000000000" pitchFamily="2" charset="-128"/>
                <a:ea typeface="たぬき油性マジック" panose="02000600000000000000" pitchFamily="2" charset="-128"/>
              </a:rPr>
              <a:t>(</a:t>
            </a:r>
            <a:r>
              <a:rPr kumimoji="1" lang="ja-JP" altLang="en-US" dirty="0">
                <a:latin typeface="たぬき油性マジック" panose="02000600000000000000" pitchFamily="2" charset="-128"/>
                <a:ea typeface="たぬき油性マジック" panose="02000600000000000000" pitchFamily="2" charset="-128"/>
              </a:rPr>
              <a:t>富士通</a:t>
            </a:r>
            <a:r>
              <a:rPr kumimoji="1" lang="en-US" altLang="ja-JP" dirty="0">
                <a:latin typeface="たぬき油性マジック" panose="02000600000000000000" pitchFamily="2" charset="-128"/>
                <a:ea typeface="たぬき油性マジック" panose="02000600000000000000" pitchFamily="2" charset="-128"/>
              </a:rPr>
              <a:t>ARM a64fx)</a:t>
            </a:r>
          </a:p>
          <a:p>
            <a:pPr marL="342900" indent="-342900">
              <a:buAutoNum type="arabicPeriod"/>
            </a:pPr>
            <a:r>
              <a:rPr lang="en-US" altLang="ja-JP" dirty="0">
                <a:latin typeface="たぬき油性マジック" panose="02000600000000000000" pitchFamily="2" charset="-128"/>
                <a:ea typeface="たぬき油性マジック" panose="02000600000000000000" pitchFamily="2" charset="-128"/>
              </a:rPr>
              <a:t>ORNL Summit (Power9/Volta)</a:t>
            </a:r>
          </a:p>
          <a:p>
            <a:pPr marL="342900" indent="-342900">
              <a:buAutoNum type="arabicPeriod"/>
            </a:pPr>
            <a:r>
              <a:rPr kumimoji="1" lang="en-US" altLang="ja-JP" dirty="0">
                <a:latin typeface="たぬき油性マジック" panose="02000600000000000000" pitchFamily="2" charset="-128"/>
                <a:ea typeface="たぬき油性マジック" panose="02000600000000000000" pitchFamily="2" charset="-128"/>
              </a:rPr>
              <a:t>LLNL Sierra (Power9/Volta)</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309217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0AFE55-FF40-4C8E-9128-F0D37FDED6E3}"/>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は米エクサスケールコンピューティングプロジェクトの配置ツール</a:t>
            </a:r>
          </a:p>
        </p:txBody>
      </p:sp>
      <p:sp>
        <p:nvSpPr>
          <p:cNvPr id="3" name="コンテンツ プレースホルダー 2">
            <a:extLst>
              <a:ext uri="{FF2B5EF4-FFF2-40B4-BE49-F238E27FC236}">
                <a16:creationId xmlns:a16="http://schemas.microsoft.com/office/drawing/2014/main" id="{12090196-7453-4CD5-B324-6F1EC78ED8DA}"/>
              </a:ext>
            </a:extLst>
          </p:cNvPr>
          <p:cNvSpPr>
            <a:spLocks noGrp="1"/>
          </p:cNvSpPr>
          <p:nvPr>
            <p:ph idx="1"/>
          </p:nvPr>
        </p:nvSpPr>
        <p:spPr>
          <a:xfrm>
            <a:off x="838200" y="3552825"/>
            <a:ext cx="6863080" cy="2624138"/>
          </a:xfrm>
        </p:spPr>
        <p:txBody>
          <a:bodyPr>
            <a:normAutofit fontScale="85000" lnSpcReduction="200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は今後</a:t>
            </a:r>
            <a:r>
              <a:rPr kumimoji="1" lang="en-US" altLang="ja-JP" dirty="0">
                <a:latin typeface="たぬき油性マジック" panose="02000600000000000000" pitchFamily="2" charset="-128"/>
                <a:ea typeface="たぬき油性マジック" panose="02000600000000000000" pitchFamily="2" charset="-128"/>
              </a:rPr>
              <a:t>3</a:t>
            </a:r>
            <a:r>
              <a:rPr kumimoji="1" lang="ja-JP" altLang="en-US" dirty="0">
                <a:latin typeface="たぬき油性マジック" panose="02000600000000000000" pitchFamily="2" charset="-128"/>
                <a:ea typeface="たぬき油性マジック" panose="02000600000000000000" pitchFamily="2" charset="-128"/>
              </a:rPr>
              <a:t>つの米エクサスケールシステム用ソフトウェア構築に使用されます</a:t>
            </a:r>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dirty="0">
                <a:latin typeface="たぬき油性マジック" panose="02000600000000000000" pitchFamily="2" charset="-128"/>
                <a:ea typeface="たぬき油性マジック" panose="02000600000000000000" pitchFamily="2" charset="-128"/>
              </a:rPr>
              <a:t>ECP</a:t>
            </a:r>
            <a:r>
              <a:rPr lang="ja-JP" altLang="en-US" dirty="0">
                <a:latin typeface="たぬき油性マジック" panose="02000600000000000000" pitchFamily="2" charset="-128"/>
                <a:ea typeface="たぬき油性マジック" panose="02000600000000000000" pitchFamily="2" charset="-128"/>
              </a:rPr>
              <a:t>は</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を使って</a:t>
            </a:r>
            <a:r>
              <a:rPr lang="en-US" altLang="ja-JP" dirty="0">
                <a:latin typeface="たぬき油性マジック" panose="02000600000000000000" pitchFamily="2" charset="-128"/>
                <a:ea typeface="たぬき油性マジック" panose="02000600000000000000" pitchFamily="2" charset="-128"/>
              </a:rPr>
              <a:t>Extreme </a:t>
            </a:r>
            <a:r>
              <a:rPr lang="en-US" altLang="ja-JP" dirty="0" err="1">
                <a:latin typeface="たぬき油性マジック" panose="02000600000000000000" pitchFamily="2" charset="-128"/>
                <a:ea typeface="たぬき油性マジック" panose="02000600000000000000" pitchFamily="2" charset="-128"/>
              </a:rPr>
              <a:t>Sacale</a:t>
            </a:r>
            <a:r>
              <a:rPr lang="en-US" altLang="ja-JP" dirty="0">
                <a:latin typeface="たぬき油性マジック" panose="02000600000000000000" pitchFamily="2" charset="-128"/>
                <a:ea typeface="たぬき油性マジック" panose="02000600000000000000" pitchFamily="2" charset="-128"/>
              </a:rPr>
              <a:t> Scientific Software Stack(E4S)</a:t>
            </a:r>
            <a:r>
              <a:rPr lang="ja-JP" altLang="en-US" dirty="0">
                <a:latin typeface="たぬき油性マジック" panose="02000600000000000000" pitchFamily="2" charset="-128"/>
                <a:ea typeface="たぬき油性マジック" panose="02000600000000000000" pitchFamily="2" charset="-128"/>
              </a:rPr>
              <a:t>をビルドしました（詳細は</a:t>
            </a:r>
            <a:r>
              <a:rPr lang="en-US" altLang="ja-JP" dirty="0">
                <a:latin typeface="たぬき油性マジック" panose="02000600000000000000" pitchFamily="2" charset="-128"/>
                <a:ea typeface="たぬき油性マジック" panose="02000600000000000000" pitchFamily="2" charset="-128"/>
                <a:hlinkClick r:id="rId2"/>
              </a:rPr>
              <a:t>https://e4s.io</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を参照</a:t>
            </a:r>
            <a:r>
              <a:rPr lang="en-US" altLang="ja-JP" dirty="0">
                <a:latin typeface="たぬき油性マジック" panose="02000600000000000000" pitchFamily="2" charset="-128"/>
                <a:ea typeface="たぬき油性マジック" panose="02000600000000000000" pitchFamily="2" charset="-128"/>
              </a:rPr>
              <a:t>)</a:t>
            </a:r>
          </a:p>
          <a:p>
            <a:r>
              <a:rPr kumimoji="1" lang="ja-JP" altLang="en-US" dirty="0">
                <a:latin typeface="たぬき油性マジック" panose="02000600000000000000" pitchFamily="2" charset="-128"/>
                <a:ea typeface="たぬき油性マジック" panose="02000600000000000000" pitchFamily="2" charset="-128"/>
              </a:rPr>
              <a:t>我々は</a:t>
            </a:r>
            <a:r>
              <a:rPr kumimoji="1" lang="en-US" altLang="ja-JP" dirty="0">
                <a:latin typeface="たぬき油性マジック" panose="02000600000000000000" pitchFamily="2" charset="-128"/>
                <a:ea typeface="たぬき油性マジック" panose="02000600000000000000" pitchFamily="2" charset="-128"/>
              </a:rPr>
              <a:t>ECP</a:t>
            </a:r>
            <a:r>
              <a:rPr kumimoji="1" lang="ja-JP" altLang="en-US" dirty="0">
                <a:latin typeface="たぬき油性マジック" panose="02000600000000000000" pitchFamily="2" charset="-128"/>
                <a:ea typeface="たぬき油性マジック" panose="02000600000000000000" pitchFamily="2" charset="-128"/>
              </a:rPr>
              <a:t>における</a:t>
            </a:r>
            <a:r>
              <a:rPr lang="ja-JP" altLang="en-US" dirty="0">
                <a:latin typeface="たぬき油性マジック" panose="02000600000000000000" pitchFamily="2" charset="-128"/>
                <a:ea typeface="たぬき油性マジック" panose="02000600000000000000" pitchFamily="2" charset="-128"/>
              </a:rPr>
              <a:t>堅牢かつ有能なエクサスケールソフトウェアエコシステム作成ミッションを支援しています</a:t>
            </a:r>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28409783-AFFF-480C-B8E4-3899EA0DA879}"/>
              </a:ext>
            </a:extLst>
          </p:cNvPr>
          <p:cNvPicPr>
            <a:picLocks noChangeAspect="1"/>
          </p:cNvPicPr>
          <p:nvPr/>
        </p:nvPicPr>
        <p:blipFill>
          <a:blip r:embed="rId3"/>
          <a:stretch>
            <a:fillRect/>
          </a:stretch>
        </p:blipFill>
        <p:spPr>
          <a:xfrm>
            <a:off x="1523362" y="1680919"/>
            <a:ext cx="4477388" cy="1711668"/>
          </a:xfrm>
          <a:prstGeom prst="rect">
            <a:avLst/>
          </a:prstGeom>
        </p:spPr>
      </p:pic>
      <p:pic>
        <p:nvPicPr>
          <p:cNvPr id="7" name="図 6">
            <a:extLst>
              <a:ext uri="{FF2B5EF4-FFF2-40B4-BE49-F238E27FC236}">
                <a16:creationId xmlns:a16="http://schemas.microsoft.com/office/drawing/2014/main" id="{78FDF468-2B64-47D2-9053-83874317A72E}"/>
              </a:ext>
            </a:extLst>
          </p:cNvPr>
          <p:cNvPicPr>
            <a:picLocks noChangeAspect="1"/>
          </p:cNvPicPr>
          <p:nvPr/>
        </p:nvPicPr>
        <p:blipFill>
          <a:blip r:embed="rId4"/>
          <a:stretch>
            <a:fillRect/>
          </a:stretch>
        </p:blipFill>
        <p:spPr>
          <a:xfrm>
            <a:off x="7824164" y="1680918"/>
            <a:ext cx="4367835" cy="4602909"/>
          </a:xfrm>
          <a:prstGeom prst="rect">
            <a:avLst/>
          </a:prstGeom>
        </p:spPr>
      </p:pic>
    </p:spTree>
    <p:extLst>
      <p:ext uri="{BB962C8B-B14F-4D97-AF65-F5344CB8AC3E}">
        <p14:creationId xmlns:p14="http://schemas.microsoft.com/office/powerpoint/2010/main" val="1380238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6E46E-686D-4BA9-87E6-58F3385F556B}"/>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ここ</a:t>
            </a:r>
            <a:r>
              <a:rPr lang="en-US" altLang="ja-JP" dirty="0">
                <a:latin typeface="たぬき油性マジック" panose="02000600000000000000" pitchFamily="2" charset="-128"/>
                <a:ea typeface="たぬき油性マジック" panose="02000600000000000000" pitchFamily="2" charset="-128"/>
              </a:rPr>
              <a:t>1</a:t>
            </a:r>
            <a:r>
              <a:rPr lang="ja-JP" altLang="en-US" dirty="0">
                <a:latin typeface="たぬき油性マジック" panose="02000600000000000000" pitchFamily="2" charset="-128"/>
                <a:ea typeface="たぬき油性マジック" panose="02000600000000000000" pitchFamily="2" charset="-128"/>
              </a:rPr>
              <a:t>ヶ月</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開発はとても忙しい</a:t>
            </a:r>
            <a:r>
              <a:rPr lang="en-US" altLang="ja-JP" dirty="0">
                <a:latin typeface="たぬき油性マジック" panose="02000600000000000000" pitchFamily="2" charset="-128"/>
                <a:ea typeface="たぬき油性マジック" panose="02000600000000000000" pitchFamily="2" charset="-128"/>
              </a:rPr>
              <a:t>!</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01C8C108-5CFA-489D-B1C3-E6C2E198D339}"/>
              </a:ext>
            </a:extLst>
          </p:cNvPr>
          <p:cNvSpPr>
            <a:spLocks noGrp="1"/>
          </p:cNvSpPr>
          <p:nvPr>
            <p:ph idx="1"/>
          </p:nvPr>
        </p:nvSpPr>
        <p:spPr>
          <a:xfrm>
            <a:off x="838200" y="3562351"/>
            <a:ext cx="6534149" cy="2614612"/>
          </a:xfrm>
        </p:spPr>
        <p:txBody>
          <a:bodyPr>
            <a:normAutofit lnSpcReduction="10000"/>
          </a:bodyPr>
          <a:lstStyle/>
          <a:p>
            <a:r>
              <a:rPr lang="ja-JP" altLang="en-US" dirty="0">
                <a:latin typeface="たぬき油性マジック" panose="02000600000000000000" pitchFamily="2" charset="-128"/>
                <a:ea typeface="たぬき油性マジック" panose="02000600000000000000" pitchFamily="2" charset="-128"/>
              </a:rPr>
              <a:t>マージを除き、</a:t>
            </a:r>
            <a:r>
              <a:rPr lang="en-US" altLang="ja-JP" dirty="0">
                <a:latin typeface="たぬき油性マジック" panose="02000600000000000000" pitchFamily="2" charset="-128"/>
                <a:ea typeface="たぬき油性マジック" panose="02000600000000000000" pitchFamily="2" charset="-128"/>
              </a:rPr>
              <a:t>147</a:t>
            </a:r>
            <a:r>
              <a:rPr lang="ja-JP" altLang="en-US" dirty="0">
                <a:latin typeface="たぬき油性マジック" panose="02000600000000000000" pitchFamily="2" charset="-128"/>
                <a:ea typeface="たぬき油性マジック" panose="02000600000000000000" pitchFamily="2" charset="-128"/>
              </a:rPr>
              <a:t>人の作成者が開発のために</a:t>
            </a:r>
            <a:r>
              <a:rPr lang="en-US" altLang="ja-JP" dirty="0">
                <a:latin typeface="たぬき油性マジック" panose="02000600000000000000" pitchFamily="2" charset="-128"/>
                <a:ea typeface="たぬき油性マジック" panose="02000600000000000000" pitchFamily="2" charset="-128"/>
              </a:rPr>
              <a:t>467</a:t>
            </a:r>
            <a:r>
              <a:rPr lang="ja-JP" altLang="en-US" dirty="0">
                <a:latin typeface="たぬき油性マジック" panose="02000600000000000000" pitchFamily="2" charset="-128"/>
                <a:ea typeface="たぬき油性マジック" panose="02000600000000000000" pitchFamily="2" charset="-128"/>
              </a:rPr>
              <a:t>のコミットをプッシュし、</a:t>
            </a:r>
            <a:r>
              <a:rPr lang="en-US" altLang="ja-JP" dirty="0">
                <a:latin typeface="たぬき油性マジック" panose="02000600000000000000" pitchFamily="2" charset="-128"/>
                <a:ea typeface="たぬき油性マジック" panose="02000600000000000000" pitchFamily="2" charset="-128"/>
              </a:rPr>
              <a:t>566</a:t>
            </a:r>
            <a:r>
              <a:rPr lang="ja-JP" altLang="en-US" dirty="0">
                <a:latin typeface="たぬき油性マジック" panose="02000600000000000000" pitchFamily="2" charset="-128"/>
                <a:ea typeface="たぬき油性マジック" panose="02000600000000000000" pitchFamily="2" charset="-128"/>
              </a:rPr>
              <a:t>のコミットをすべてのブランチにプッシュ</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ある</a:t>
            </a:r>
            <a:r>
              <a:rPr kumimoji="1" lang="en-US" altLang="ja-JP" dirty="0">
                <a:latin typeface="たぬき油性マジック" panose="02000600000000000000" pitchFamily="2" charset="-128"/>
                <a:ea typeface="たぬき油性マジック" panose="02000600000000000000" pitchFamily="2" charset="-128"/>
              </a:rPr>
              <a:t>1</a:t>
            </a:r>
            <a:r>
              <a:rPr kumimoji="1" lang="ja-JP" altLang="en-US" dirty="0">
                <a:latin typeface="たぬき油性マジック" panose="02000600000000000000" pitchFamily="2" charset="-128"/>
                <a:ea typeface="たぬき油性マジック" panose="02000600000000000000" pitchFamily="2" charset="-128"/>
              </a:rPr>
              <a:t>つの開発では、</a:t>
            </a:r>
            <a:r>
              <a:rPr kumimoji="1" lang="en-US" altLang="ja-JP" dirty="0">
                <a:latin typeface="たぬき油性マジック" panose="02000600000000000000" pitchFamily="2" charset="-128"/>
                <a:ea typeface="たぬき油性マジック" panose="02000600000000000000" pitchFamily="2" charset="-128"/>
              </a:rPr>
              <a:t>596</a:t>
            </a:r>
            <a:r>
              <a:rPr kumimoji="1" lang="ja-JP" altLang="en-US" dirty="0">
                <a:latin typeface="たぬき油性マジック" panose="02000600000000000000" pitchFamily="2" charset="-128"/>
                <a:ea typeface="たぬき油性マジック" panose="02000600000000000000" pitchFamily="2" charset="-128"/>
              </a:rPr>
              <a:t>ファイルが変更、</a:t>
            </a:r>
            <a:r>
              <a:rPr kumimoji="1" lang="en-US" altLang="ja-JP" dirty="0">
                <a:latin typeface="たぬき油性マジック" panose="02000600000000000000" pitchFamily="2" charset="-128"/>
                <a:ea typeface="たぬき油性マジック" panose="02000600000000000000" pitchFamily="2" charset="-128"/>
              </a:rPr>
              <a:t>8,995</a:t>
            </a:r>
            <a:r>
              <a:rPr kumimoji="1" lang="ja-JP" altLang="en-US" dirty="0">
                <a:latin typeface="たぬき油性マジック" panose="02000600000000000000" pitchFamily="2" charset="-128"/>
                <a:ea typeface="たぬき油性マジック" panose="02000600000000000000" pitchFamily="2" charset="-128"/>
              </a:rPr>
              <a:t>ファイルが追加、</a:t>
            </a:r>
            <a:r>
              <a:rPr kumimoji="1" lang="en-US" altLang="ja-JP" dirty="0">
                <a:latin typeface="たぬき油性マジック" panose="02000600000000000000" pitchFamily="2" charset="-128"/>
                <a:ea typeface="たぬき油性マジック" panose="02000600000000000000" pitchFamily="2" charset="-128"/>
              </a:rPr>
              <a:t>3,311</a:t>
            </a:r>
            <a:r>
              <a:rPr kumimoji="1" lang="ja-JP" altLang="en-US" dirty="0">
                <a:latin typeface="たぬき油性マジック" panose="02000600000000000000" pitchFamily="2" charset="-128"/>
                <a:ea typeface="たぬき油性マジック" panose="02000600000000000000" pitchFamily="2" charset="-128"/>
              </a:rPr>
              <a:t>ファイルが削除された</a:t>
            </a:r>
          </a:p>
        </p:txBody>
      </p:sp>
      <p:pic>
        <p:nvPicPr>
          <p:cNvPr id="5" name="図 4">
            <a:extLst>
              <a:ext uri="{FF2B5EF4-FFF2-40B4-BE49-F238E27FC236}">
                <a16:creationId xmlns:a16="http://schemas.microsoft.com/office/drawing/2014/main" id="{99C96764-E2FD-4688-8A13-E0F0190A980D}"/>
              </a:ext>
            </a:extLst>
          </p:cNvPr>
          <p:cNvPicPr>
            <a:picLocks noChangeAspect="1"/>
          </p:cNvPicPr>
          <p:nvPr/>
        </p:nvPicPr>
        <p:blipFill>
          <a:blip r:embed="rId2"/>
          <a:stretch>
            <a:fillRect/>
          </a:stretch>
        </p:blipFill>
        <p:spPr>
          <a:xfrm>
            <a:off x="7185586" y="3562351"/>
            <a:ext cx="4778247" cy="1604963"/>
          </a:xfrm>
          <a:prstGeom prst="rect">
            <a:avLst/>
          </a:prstGeom>
        </p:spPr>
      </p:pic>
      <p:pic>
        <p:nvPicPr>
          <p:cNvPr id="7" name="図 6">
            <a:extLst>
              <a:ext uri="{FF2B5EF4-FFF2-40B4-BE49-F238E27FC236}">
                <a16:creationId xmlns:a16="http://schemas.microsoft.com/office/drawing/2014/main" id="{9F0D846E-1137-4F1D-87C3-827018CC042A}"/>
              </a:ext>
            </a:extLst>
          </p:cNvPr>
          <p:cNvPicPr>
            <a:picLocks noChangeAspect="1"/>
          </p:cNvPicPr>
          <p:nvPr/>
        </p:nvPicPr>
        <p:blipFill>
          <a:blip r:embed="rId3"/>
          <a:stretch>
            <a:fillRect/>
          </a:stretch>
        </p:blipFill>
        <p:spPr>
          <a:xfrm>
            <a:off x="3095200" y="1451947"/>
            <a:ext cx="6001600" cy="1977053"/>
          </a:xfrm>
          <a:prstGeom prst="rect">
            <a:avLst/>
          </a:prstGeom>
        </p:spPr>
      </p:pic>
    </p:spTree>
    <p:extLst>
      <p:ext uri="{BB962C8B-B14F-4D97-AF65-F5344CB8AC3E}">
        <p14:creationId xmlns:p14="http://schemas.microsoft.com/office/powerpoint/2010/main" val="165853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E8B52-DA75-4449-B019-B5A28C8FCBA4}"/>
              </a:ext>
            </a:extLst>
          </p:cNvPr>
          <p:cNvSpPr>
            <a:spLocks noGrp="1"/>
          </p:cNvSpPr>
          <p:nvPr>
            <p:ph type="title"/>
          </p:nvPr>
        </p:nvSpPr>
        <p:spPr/>
        <p:txBody>
          <a:bodyPr/>
          <a:lstStyle/>
          <a:p>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への企業からの貢献も増加</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C8C22FE7-3BF6-4DE7-A719-4103021632C7}"/>
              </a:ext>
            </a:extLst>
          </p:cNvPr>
          <p:cNvSpPr>
            <a:spLocks noGrp="1"/>
          </p:cNvSpPr>
          <p:nvPr>
            <p:ph idx="1"/>
          </p:nvPr>
        </p:nvSpPr>
        <p:spPr>
          <a:xfrm>
            <a:off x="838200" y="1825625"/>
            <a:ext cx="8077200" cy="4351338"/>
          </a:xfrm>
        </p:spPr>
        <p:txBody>
          <a:bodyPr>
            <a:normAutofit fontScale="77500" lnSpcReduction="20000"/>
          </a:bodyPr>
          <a:lstStyle/>
          <a:p>
            <a:r>
              <a:rPr kumimoji="1" lang="ja-JP" altLang="en-US" b="1" dirty="0">
                <a:latin typeface="たぬき油性マジック" panose="02000600000000000000" pitchFamily="2" charset="-128"/>
                <a:ea typeface="たぬき油性マジック" panose="02000600000000000000" pitchFamily="2" charset="-128"/>
              </a:rPr>
              <a:t>富士通</a:t>
            </a:r>
            <a:r>
              <a:rPr kumimoji="1" lang="ja-JP" altLang="en-US" dirty="0">
                <a:latin typeface="たぬき油性マジック" panose="02000600000000000000" pitchFamily="2" charset="-128"/>
                <a:ea typeface="たぬき油性マジック" panose="02000600000000000000" pitchFamily="2" charset="-128"/>
              </a:rPr>
              <a:t>および</a:t>
            </a:r>
            <a:r>
              <a:rPr kumimoji="1" lang="ja-JP" altLang="en-US" b="1" dirty="0">
                <a:latin typeface="たぬき油性マジック" panose="02000600000000000000" pitchFamily="2" charset="-128"/>
                <a:ea typeface="たぬき油性マジック" panose="02000600000000000000" pitchFamily="2" charset="-128"/>
              </a:rPr>
              <a:t>理研</a:t>
            </a:r>
            <a:r>
              <a:rPr kumimoji="1" lang="ja-JP" altLang="en-US" dirty="0">
                <a:latin typeface="たぬき油性マジック" panose="02000600000000000000" pitchFamily="2" charset="-128"/>
                <a:ea typeface="たぬき油性マジック" panose="02000600000000000000" pitchFamily="2" charset="-128"/>
              </a:rPr>
              <a:t>は膨大な富岳</a:t>
            </a:r>
            <a:r>
              <a:rPr kumimoji="1" lang="en-US" altLang="ja-JP" dirty="0">
                <a:latin typeface="たぬき油性マジック" panose="02000600000000000000" pitchFamily="2" charset="-128"/>
                <a:ea typeface="たぬき油性マジック" panose="02000600000000000000" pitchFamily="2" charset="-128"/>
              </a:rPr>
              <a:t>ARM/a64fx</a:t>
            </a:r>
            <a:r>
              <a:rPr kumimoji="1" lang="ja-JP" altLang="en-US" dirty="0">
                <a:latin typeface="たぬき油性マジック" panose="02000600000000000000" pitchFamily="2" charset="-128"/>
                <a:ea typeface="たぬき油性マジック" panose="02000600000000000000" pitchFamily="2" charset="-128"/>
              </a:rPr>
              <a:t>用パッケージに貢献</a:t>
            </a:r>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b="1" dirty="0">
                <a:latin typeface="たぬき油性マジック" panose="02000600000000000000" pitchFamily="2" charset="-128"/>
                <a:ea typeface="たぬき油性マジック" panose="02000600000000000000" pitchFamily="2" charset="-128"/>
              </a:rPr>
              <a:t>ARM</a:t>
            </a:r>
            <a:r>
              <a:rPr lang="ja-JP" altLang="en-US" dirty="0">
                <a:latin typeface="たぬき油性マジック" panose="02000600000000000000" pitchFamily="2" charset="-128"/>
                <a:ea typeface="たぬき油性マジック" panose="02000600000000000000" pitchFamily="2" charset="-128"/>
              </a:rPr>
              <a:t>は</a:t>
            </a:r>
            <a:r>
              <a:rPr lang="en-US" altLang="ja-JP" dirty="0" err="1">
                <a:latin typeface="たぬき油性マジック" panose="02000600000000000000" pitchFamily="2" charset="-128"/>
                <a:ea typeface="たぬき油性マジック" panose="02000600000000000000" pitchFamily="2" charset="-128"/>
              </a:rPr>
              <a:t>ROCm</a:t>
            </a:r>
            <a:r>
              <a:rPr lang="ja-JP" altLang="en-US" dirty="0">
                <a:latin typeface="たぬき油性マジック" panose="02000600000000000000" pitchFamily="2" charset="-128"/>
                <a:ea typeface="たぬき油性マジック" panose="02000600000000000000" pitchFamily="2" charset="-128"/>
              </a:rPr>
              <a:t>パッケージやコンパイラサポートに貢献</a:t>
            </a:r>
            <a:endParaRPr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ARM</a:t>
            </a:r>
            <a:r>
              <a:rPr lang="ja-JP" altLang="en-US" dirty="0">
                <a:latin typeface="たぬき油性マジック" panose="02000600000000000000" pitchFamily="2" charset="-128"/>
                <a:ea typeface="たぬき油性マジック" panose="02000600000000000000" pitchFamily="2" charset="-128"/>
              </a:rPr>
              <a:t>を主とした</a:t>
            </a:r>
            <a:r>
              <a:rPr lang="en-US" altLang="ja-JP" dirty="0">
                <a:latin typeface="たぬき油性マジック" panose="02000600000000000000" pitchFamily="2" charset="-128"/>
                <a:ea typeface="たぬき油性マジック" panose="02000600000000000000" pitchFamily="2" charset="-128"/>
              </a:rPr>
              <a:t>55</a:t>
            </a:r>
            <a:r>
              <a:rPr lang="ja-JP" altLang="en-US" dirty="0">
                <a:latin typeface="たぬき油性マジック" panose="02000600000000000000" pitchFamily="2" charset="-128"/>
                <a:ea typeface="たぬき油性マジック" panose="02000600000000000000" pitchFamily="2" charset="-128"/>
              </a:rPr>
              <a:t>以上のプルリクほか</a:t>
            </a:r>
            <a:endParaRPr lang="en-US" altLang="ja-JP" dirty="0">
              <a:latin typeface="たぬき油性マジック" panose="02000600000000000000" pitchFamily="2" charset="-128"/>
              <a:ea typeface="たぬき油性マジック" panose="02000600000000000000" pitchFamily="2" charset="-128"/>
            </a:endParaRPr>
          </a:p>
          <a:p>
            <a:pPr lvl="1"/>
            <a:r>
              <a:rPr lang="en-US" altLang="ja-JP" dirty="0" err="1">
                <a:latin typeface="たぬき油性マジック" panose="02000600000000000000" pitchFamily="2" charset="-128"/>
                <a:ea typeface="たぬき油性マジック" panose="02000600000000000000" pitchFamily="2" charset="-128"/>
              </a:rPr>
              <a:t>ROCm</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HIP</a:t>
            </a:r>
            <a:r>
              <a:rPr lang="ja-JP" altLang="en-US" dirty="0">
                <a:latin typeface="たぬき油性マジック" panose="02000600000000000000" pitchFamily="2" charset="-128"/>
                <a:ea typeface="たぬき油性マジック" panose="02000600000000000000" pitchFamily="2" charset="-128"/>
              </a:rPr>
              <a:t>、</a:t>
            </a:r>
            <a:r>
              <a:rPr lang="en-US" altLang="ja-JP" dirty="0" err="1">
                <a:latin typeface="たぬき油性マジック" panose="02000600000000000000" pitchFamily="2" charset="-128"/>
                <a:ea typeface="たぬき油性マジック" panose="02000600000000000000" pitchFamily="2" charset="-128"/>
              </a:rPr>
              <a:t>aocc</a:t>
            </a:r>
            <a:r>
              <a:rPr lang="ja-JP" altLang="en-US" dirty="0">
                <a:latin typeface="たぬき油性マジック" panose="02000600000000000000" pitchFamily="2" charset="-128"/>
                <a:ea typeface="たぬき油性マジック" panose="02000600000000000000" pitchFamily="2" charset="-128"/>
              </a:rPr>
              <a:t>パッケージはすべて</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に取込</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b="1" dirty="0">
                <a:latin typeface="たぬき油性マジック" panose="02000600000000000000" pitchFamily="2" charset="-128"/>
                <a:ea typeface="たぬき油性マジック" panose="02000600000000000000" pitchFamily="2" charset="-128"/>
              </a:rPr>
              <a:t>Intel</a:t>
            </a:r>
            <a:r>
              <a:rPr lang="ja-JP" altLang="en-US" dirty="0">
                <a:latin typeface="たぬき油性マジック" panose="02000600000000000000" pitchFamily="2" charset="-128"/>
                <a:ea typeface="たぬき油性マジック" panose="02000600000000000000" pitchFamily="2" charset="-128"/>
              </a:rPr>
              <a:t>は我々のビルドファームのために</a:t>
            </a:r>
            <a:r>
              <a:rPr lang="en-US" altLang="ja-JP" dirty="0" err="1">
                <a:latin typeface="たぬき油性マジック" panose="02000600000000000000" pitchFamily="2" charset="-128"/>
                <a:ea typeface="たぬき油性マジック" panose="02000600000000000000" pitchFamily="2" charset="-128"/>
              </a:rPr>
              <a:t>oneapi</a:t>
            </a:r>
            <a:r>
              <a:rPr lang="ja-JP" altLang="en-US" dirty="0">
                <a:latin typeface="たぬき油性マジック" panose="02000600000000000000" pitchFamily="2" charset="-128"/>
                <a:ea typeface="たぬき油性マジック" panose="02000600000000000000" pitchFamily="2" charset="-128"/>
              </a:rPr>
              <a:t>サポートやコンパイラライセンスに貢献</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b="1" dirty="0">
                <a:latin typeface="たぬき油性マジック" panose="02000600000000000000" pitchFamily="2" charset="-128"/>
                <a:ea typeface="たぬき油性マジック" panose="02000600000000000000" pitchFamily="2" charset="-128"/>
              </a:rPr>
              <a:t>NVIDIA</a:t>
            </a:r>
            <a:r>
              <a:rPr kumimoji="1" lang="ja-JP" altLang="en-US" dirty="0">
                <a:latin typeface="たぬき油性マジック" panose="02000600000000000000" pitchFamily="2" charset="-128"/>
                <a:ea typeface="たぬき油性マジック" panose="02000600000000000000" pitchFamily="2" charset="-128"/>
              </a:rPr>
              <a:t>は</a:t>
            </a:r>
            <a:r>
              <a:rPr lang="en-US" altLang="ja-JP" dirty="0">
                <a:latin typeface="たぬき油性マジック" panose="02000600000000000000" pitchFamily="2" charset="-128"/>
                <a:ea typeface="たぬき油性マジック" panose="02000600000000000000" pitchFamily="2" charset="-128"/>
              </a:rPr>
              <a:t>NVHPC</a:t>
            </a:r>
            <a:r>
              <a:rPr lang="ja-JP" altLang="en-US" dirty="0">
                <a:latin typeface="たぬき油性マジック" panose="02000600000000000000" pitchFamily="2" charset="-128"/>
                <a:ea typeface="たぬき油性マジック" panose="02000600000000000000" pitchFamily="2" charset="-128"/>
              </a:rPr>
              <a:t>コンパイラサポートやその他機能に貢献</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b="1" dirty="0">
                <a:latin typeface="たぬき油性マジック" panose="02000600000000000000" pitchFamily="2" charset="-128"/>
                <a:ea typeface="たぬき油性マジック" panose="02000600000000000000" pitchFamily="2" charset="-128"/>
              </a:rPr>
              <a:t>ARM</a:t>
            </a:r>
            <a:r>
              <a:rPr kumimoji="1" lang="ja-JP" altLang="en-US" dirty="0">
                <a:latin typeface="たぬき油性マジック" panose="02000600000000000000" pitchFamily="2" charset="-128"/>
                <a:ea typeface="たぬき油性マジック" panose="02000600000000000000" pitchFamily="2" charset="-128"/>
              </a:rPr>
              <a:t>および</a:t>
            </a:r>
            <a:r>
              <a:rPr kumimoji="1" lang="en-US" altLang="ja-JP" b="1" dirty="0" err="1">
                <a:latin typeface="たぬき油性マジック" panose="02000600000000000000" pitchFamily="2" charset="-128"/>
                <a:ea typeface="たぬき油性マジック" panose="02000600000000000000" pitchFamily="2" charset="-128"/>
              </a:rPr>
              <a:t>Linaro</a:t>
            </a:r>
            <a:r>
              <a:rPr kumimoji="1" lang="ja-JP" altLang="en-US" dirty="0">
                <a:latin typeface="たぬき油性マジック" panose="02000600000000000000" pitchFamily="2" charset="-128"/>
                <a:ea typeface="たぬき油性マジック" panose="02000600000000000000" pitchFamily="2" charset="-128"/>
              </a:rPr>
              <a:t>メンバは</a:t>
            </a:r>
            <a:r>
              <a:rPr kumimoji="1" lang="en-US" altLang="ja-JP" dirty="0">
                <a:latin typeface="たぬき油性マジック" panose="02000600000000000000" pitchFamily="2" charset="-128"/>
                <a:ea typeface="たぬき油性マジック" panose="02000600000000000000" pitchFamily="2" charset="-128"/>
              </a:rPr>
              <a:t>ARM</a:t>
            </a:r>
            <a:r>
              <a:rPr kumimoji="1" lang="ja-JP" altLang="en-US" dirty="0">
                <a:latin typeface="たぬき油性マジック" panose="02000600000000000000" pitchFamily="2" charset="-128"/>
                <a:ea typeface="たぬき油性マジック" panose="02000600000000000000" pitchFamily="2" charset="-128"/>
              </a:rPr>
              <a:t>サポートに貢献</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400</a:t>
            </a:r>
            <a:r>
              <a:rPr lang="ja-JP" altLang="en-US" dirty="0">
                <a:latin typeface="たぬき油性マジック" panose="02000600000000000000" pitchFamily="2" charset="-128"/>
                <a:ea typeface="たぬき油性マジック" panose="02000600000000000000" pitchFamily="2" charset="-128"/>
              </a:rPr>
              <a:t>以上の</a:t>
            </a:r>
            <a:r>
              <a:rPr lang="en-US" altLang="ja-JP" dirty="0">
                <a:latin typeface="たぬき油性マジック" panose="02000600000000000000" pitchFamily="2" charset="-128"/>
                <a:ea typeface="たぬき油性マジック" panose="02000600000000000000" pitchFamily="2" charset="-128"/>
              </a:rPr>
              <a:t>ARM</a:t>
            </a:r>
            <a:r>
              <a:rPr lang="ja-JP" altLang="en-US" dirty="0">
                <a:latin typeface="たぬき油性マジック" panose="02000600000000000000" pitchFamily="2" charset="-128"/>
                <a:ea typeface="たぬき油性マジック" panose="02000600000000000000" pitchFamily="2" charset="-128"/>
              </a:rPr>
              <a:t>サポートのための様々なコンパイラのプルリクエスト</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b="1" dirty="0">
                <a:latin typeface="たぬき油性マジック" panose="02000600000000000000" pitchFamily="2" charset="-128"/>
                <a:ea typeface="たぬき油性マジック" panose="02000600000000000000" pitchFamily="2" charset="-128"/>
              </a:rPr>
              <a:t>AWS</a:t>
            </a:r>
            <a:r>
              <a:rPr kumimoji="1" lang="ja-JP" altLang="en-US" dirty="0">
                <a:latin typeface="たぬき油性マジック" panose="02000600000000000000" pitchFamily="2" charset="-128"/>
                <a:ea typeface="たぬき油性マジック" panose="02000600000000000000" pitchFamily="2" charset="-128"/>
              </a:rPr>
              <a:t>は我々のビルドファームと協業し、</a:t>
            </a:r>
            <a:r>
              <a:rPr kumimoji="1" lang="en-US" altLang="ja-JP" dirty="0" err="1">
                <a:latin typeface="たぬき油性マジック" panose="02000600000000000000" pitchFamily="2" charset="-128"/>
                <a:ea typeface="たぬき油性マジック" panose="02000600000000000000" pitchFamily="2" charset="-128"/>
              </a:rPr>
              <a:t>ParallelCluster</a:t>
            </a:r>
            <a:r>
              <a:rPr kumimoji="1" lang="ja-JP" altLang="en-US" dirty="0">
                <a:latin typeface="たぬき油性マジック" panose="02000600000000000000" pitchFamily="2" charset="-128"/>
                <a:ea typeface="たぬき油性マジック" panose="02000600000000000000" pitchFamily="2" charset="-128"/>
              </a:rPr>
              <a:t>のための最適化バイナリビルド</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7</a:t>
            </a:r>
            <a:r>
              <a:rPr kumimoji="1" lang="ja-JP" altLang="en-US" dirty="0">
                <a:latin typeface="たぬき油性マジック" panose="02000600000000000000" pitchFamily="2" charset="-128"/>
                <a:ea typeface="たぬき油性マジック" panose="02000600000000000000" pitchFamily="2" charset="-128"/>
              </a:rPr>
              <a:t>月の</a:t>
            </a:r>
            <a:r>
              <a:rPr kumimoji="1" lang="en-US" altLang="ja-JP" dirty="0">
                <a:latin typeface="たぬき油性マジック" panose="02000600000000000000" pitchFamily="2" charset="-128"/>
                <a:ea typeface="たぬき油性マジック" panose="02000600000000000000" pitchFamily="2" charset="-128"/>
              </a:rPr>
              <a:t>AWS</a:t>
            </a:r>
            <a:r>
              <a:rPr kumimoji="1" lang="ja-JP" altLang="en-US" dirty="0">
                <a:latin typeface="たぬき油性マジック" panose="02000600000000000000" pitchFamily="2" charset="-128"/>
                <a:ea typeface="たぬき油性マジック" panose="02000600000000000000" pitchFamily="2" charset="-128"/>
              </a:rPr>
              <a:t>ジョイント</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チュートリアルに</a:t>
            </a:r>
            <a:r>
              <a:rPr kumimoji="1" lang="en-US" altLang="ja-JP" dirty="0">
                <a:latin typeface="たぬき油性マジック" panose="02000600000000000000" pitchFamily="2" charset="-128"/>
                <a:ea typeface="たぬき油性マジック" panose="02000600000000000000" pitchFamily="2" charset="-128"/>
              </a:rPr>
              <a:t>125</a:t>
            </a:r>
            <a:r>
              <a:rPr kumimoji="1" lang="ja-JP" altLang="en-US" dirty="0">
                <a:latin typeface="たぬき油性マジック" panose="02000600000000000000" pitchFamily="2" charset="-128"/>
                <a:ea typeface="たぬき油性マジック" panose="02000600000000000000" pitchFamily="2" charset="-128"/>
              </a:rPr>
              <a:t>名以上が参加</a:t>
            </a:r>
          </a:p>
        </p:txBody>
      </p:sp>
      <p:pic>
        <p:nvPicPr>
          <p:cNvPr id="5" name="図 4">
            <a:extLst>
              <a:ext uri="{FF2B5EF4-FFF2-40B4-BE49-F238E27FC236}">
                <a16:creationId xmlns:a16="http://schemas.microsoft.com/office/drawing/2014/main" id="{56DDFE5E-5075-4F99-AEB7-BE3E9B1288D0}"/>
              </a:ext>
            </a:extLst>
          </p:cNvPr>
          <p:cNvPicPr>
            <a:picLocks noChangeAspect="1"/>
          </p:cNvPicPr>
          <p:nvPr/>
        </p:nvPicPr>
        <p:blipFill>
          <a:blip r:embed="rId2"/>
          <a:stretch>
            <a:fillRect/>
          </a:stretch>
        </p:blipFill>
        <p:spPr>
          <a:xfrm>
            <a:off x="9090776" y="2018665"/>
            <a:ext cx="2945049" cy="3544042"/>
          </a:xfrm>
          <a:prstGeom prst="rect">
            <a:avLst/>
          </a:prstGeom>
        </p:spPr>
      </p:pic>
    </p:spTree>
    <p:extLst>
      <p:ext uri="{BB962C8B-B14F-4D97-AF65-F5344CB8AC3E}">
        <p14:creationId xmlns:p14="http://schemas.microsoft.com/office/powerpoint/2010/main" val="3807102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A2FC9-13CF-4D3F-8AA1-24610A2D6123}"/>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ユーザ</a:t>
            </a:r>
            <a:r>
              <a:rPr lang="ja-JP" altLang="en-US" dirty="0">
                <a:latin typeface="たぬき油性マジック" panose="02000600000000000000" pitchFamily="2" charset="-128"/>
                <a:ea typeface="たぬき油性マジック" panose="02000600000000000000" pitchFamily="2" charset="-128"/>
              </a:rPr>
              <a:t>調査</a:t>
            </a:r>
            <a:r>
              <a:rPr lang="en-US" altLang="ja-JP" dirty="0">
                <a:latin typeface="たぬき油性マジック" panose="02000600000000000000" pitchFamily="2" charset="-128"/>
                <a:ea typeface="たぬき油性マジック" panose="02000600000000000000" pitchFamily="2" charset="-128"/>
              </a:rPr>
              <a:t>2020</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8D90EB62-9DB2-48D1-9F64-0D3E694557A4}"/>
              </a:ext>
            </a:extLst>
          </p:cNvPr>
          <p:cNvSpPr>
            <a:spLocks noGrp="1"/>
          </p:cNvSpPr>
          <p:nvPr>
            <p:ph idx="1"/>
          </p:nvPr>
        </p:nvSpPr>
        <p:spPr>
          <a:xfrm>
            <a:off x="838200" y="1825625"/>
            <a:ext cx="6515100" cy="4351338"/>
          </a:xfrm>
        </p:spPr>
        <p:txBody>
          <a:bodyPr>
            <a:normAutofit fontScale="92500" lnSpcReduction="200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としては初めての大規模調査</a:t>
            </a:r>
            <a:endParaRPr kumimoji="1" lang="en-US" altLang="ja-JP" dirty="0">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Slack</a:t>
            </a:r>
            <a:r>
              <a:rPr kumimoji="1" lang="ja-JP" altLang="en-US" dirty="0">
                <a:latin typeface="たぬき油性マジック" panose="02000600000000000000" pitchFamily="2" charset="-128"/>
                <a:ea typeface="たぬき油性マジック" panose="02000600000000000000" pitchFamily="2" charset="-128"/>
              </a:rPr>
              <a:t>の全チャネルへ送信</a:t>
            </a:r>
            <a:r>
              <a:rPr kumimoji="1" lang="en-US" altLang="ja-JP" dirty="0">
                <a:latin typeface="たぬき油性マジック" panose="02000600000000000000" pitchFamily="2" charset="-128"/>
                <a:ea typeface="たぬき油性マジック" panose="02000600000000000000" pitchFamily="2" charset="-128"/>
              </a:rPr>
              <a:t>(900</a:t>
            </a:r>
            <a:r>
              <a:rPr kumimoji="1" lang="ja-JP" altLang="en-US" dirty="0">
                <a:latin typeface="たぬき油性マジック" panose="02000600000000000000" pitchFamily="2" charset="-128"/>
                <a:ea typeface="たぬき油性マジック" panose="02000600000000000000" pitchFamily="2" charset="-128"/>
              </a:rPr>
              <a:t>ユーザ以上</a:t>
            </a:r>
            <a:r>
              <a:rPr kumimoji="1" lang="en-US" altLang="ja-JP" dirty="0">
                <a:latin typeface="たぬき油性マジック" panose="02000600000000000000" pitchFamily="2" charset="-128"/>
                <a:ea typeface="たぬき油性マジック" panose="02000600000000000000" pitchFamily="2" charset="-128"/>
              </a:rPr>
              <a:t>)</a:t>
            </a:r>
          </a:p>
          <a:p>
            <a:r>
              <a:rPr lang="ja-JP" altLang="en-US" dirty="0">
                <a:latin typeface="たぬき油性マジック" panose="02000600000000000000" pitchFamily="2" charset="-128"/>
                <a:ea typeface="たぬき油性マジック" panose="02000600000000000000" pitchFamily="2" charset="-128"/>
              </a:rPr>
              <a:t>すべての</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メーリングリスト、</a:t>
            </a:r>
            <a:r>
              <a:rPr lang="en-US" altLang="ja-JP" dirty="0">
                <a:latin typeface="たぬき油性マジック" panose="02000600000000000000" pitchFamily="2" charset="-128"/>
                <a:ea typeface="たぬき油性マジック" panose="02000600000000000000" pitchFamily="2" charset="-128"/>
              </a:rPr>
              <a:t>ECP</a:t>
            </a:r>
            <a:r>
              <a:rPr lang="ja-JP" altLang="en-US" dirty="0">
                <a:latin typeface="たぬき油性マジック" panose="02000600000000000000" pitchFamily="2" charset="-128"/>
                <a:ea typeface="たぬき油性マジック" panose="02000600000000000000" pitchFamily="2" charset="-128"/>
              </a:rPr>
              <a:t>メーリングリスト</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b="1" dirty="0">
                <a:latin typeface="たぬき油性マジック" panose="02000600000000000000" pitchFamily="2" charset="-128"/>
                <a:ea typeface="たぬき油性マジック" panose="02000600000000000000" pitchFamily="2" charset="-128"/>
              </a:rPr>
              <a:t>169</a:t>
            </a:r>
            <a:r>
              <a:rPr kumimoji="1" lang="ja-JP" altLang="en-US" b="1" dirty="0">
                <a:latin typeface="たぬき油性マジック" panose="02000600000000000000" pitchFamily="2" charset="-128"/>
                <a:ea typeface="たぬき油性マジック" panose="02000600000000000000" pitchFamily="2" charset="-128"/>
              </a:rPr>
              <a:t>件の返信</a:t>
            </a:r>
            <a:r>
              <a:rPr lang="ja-JP" altLang="en-US" dirty="0">
                <a:latin typeface="たぬき油性マジック" panose="02000600000000000000" pitchFamily="2" charset="-128"/>
                <a:ea typeface="たぬき油性マジック" panose="02000600000000000000" pitchFamily="2" charset="-128"/>
              </a:rPr>
              <a:t>、以下</a:t>
            </a:r>
            <a:r>
              <a:rPr lang="ja-JP" altLang="en-US" b="1" dirty="0">
                <a:latin typeface="たぬき油性マジック" panose="02000600000000000000" pitchFamily="2" charset="-128"/>
                <a:ea typeface="たぬき油性マジック" panose="02000600000000000000" pitchFamily="2" charset="-128"/>
              </a:rPr>
              <a:t>持ち戻り</a:t>
            </a:r>
            <a:endParaRPr lang="en-US" altLang="ja-JP" b="1" dirty="0">
              <a:latin typeface="たぬき油性マジック" panose="02000600000000000000" pitchFamily="2" charset="-128"/>
              <a:ea typeface="たぬき油性マジック" panose="02000600000000000000" pitchFamily="2" charset="-128"/>
            </a:endParaRPr>
          </a:p>
          <a:p>
            <a:pPr lvl="1"/>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とそのコミュニティが好き</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ドキュメントやパッケージの安定にむけてもっとも多くの作業が必要</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コンクリート化機能と開発機能は最も求められている改善点</a:t>
            </a:r>
            <a:endParaRPr lang="en-US" altLang="ja-JP" dirty="0">
              <a:latin typeface="たぬき油性マジック" panose="02000600000000000000" pitchFamily="2" charset="-128"/>
              <a:ea typeface="たぬき油性マジック" panose="02000600000000000000" pitchFamily="2" charset="-128"/>
            </a:endParaRPr>
          </a:p>
          <a:p>
            <a:pPr marL="0" indent="0">
              <a:buNone/>
            </a:pPr>
            <a:r>
              <a:rPr kumimoji="1" lang="ja-JP" altLang="en-US" b="1" dirty="0">
                <a:latin typeface="たぬき油性マジック" panose="02000600000000000000" pitchFamily="2" charset="-128"/>
                <a:ea typeface="たぬき油性マジック" panose="02000600000000000000" pitchFamily="2" charset="-128"/>
              </a:rPr>
              <a:t>結果詳細： </a:t>
            </a:r>
            <a:endParaRPr kumimoji="1" lang="en-US" altLang="ja-JP" b="1" dirty="0">
              <a:latin typeface="たぬき油性マジック" panose="02000600000000000000" pitchFamily="2" charset="-128"/>
              <a:ea typeface="たぬき油性マジック" panose="02000600000000000000" pitchFamily="2" charset="-128"/>
            </a:endParaRPr>
          </a:p>
          <a:p>
            <a:pPr marL="0" indent="0">
              <a:buNone/>
            </a:pPr>
            <a:r>
              <a:rPr kumimoji="1" lang="en-US" altLang="ja-JP" dirty="0">
                <a:solidFill>
                  <a:srgbClr val="FF0000"/>
                </a:solidFill>
                <a:latin typeface="たぬき油性マジック" panose="02000600000000000000" pitchFamily="2" charset="-128"/>
                <a:ea typeface="たぬき油性マジック" panose="02000600000000000000" pitchFamily="2" charset="-128"/>
              </a:rPr>
              <a:t>https://spack.io/spack-user-survey-2020</a:t>
            </a:r>
            <a:endParaRPr kumimoji="1" lang="ja-JP" altLang="en-US" dirty="0">
              <a:solidFill>
                <a:srgbClr val="FF0000"/>
              </a:solidFill>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C86BF83F-D70B-4647-B8BA-1AA7932494B6}"/>
              </a:ext>
            </a:extLst>
          </p:cNvPr>
          <p:cNvPicPr>
            <a:picLocks noChangeAspect="1"/>
          </p:cNvPicPr>
          <p:nvPr/>
        </p:nvPicPr>
        <p:blipFill>
          <a:blip r:embed="rId2"/>
          <a:stretch>
            <a:fillRect/>
          </a:stretch>
        </p:blipFill>
        <p:spPr>
          <a:xfrm>
            <a:off x="7486765" y="1362074"/>
            <a:ext cx="4705235" cy="4943475"/>
          </a:xfrm>
          <a:prstGeom prst="rect">
            <a:avLst/>
          </a:prstGeom>
        </p:spPr>
      </p:pic>
    </p:spTree>
    <p:extLst>
      <p:ext uri="{BB962C8B-B14F-4D97-AF65-F5344CB8AC3E}">
        <p14:creationId xmlns:p14="http://schemas.microsoft.com/office/powerpoint/2010/main" val="719354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C9D484B8-252E-498C-B9A8-A9DEFE6B93CF}"/>
              </a:ext>
            </a:extLst>
          </p:cNvPr>
          <p:cNvPicPr>
            <a:picLocks noChangeAspect="1"/>
          </p:cNvPicPr>
          <p:nvPr/>
        </p:nvPicPr>
        <p:blipFill>
          <a:blip r:embed="rId2"/>
          <a:stretch>
            <a:fillRect/>
          </a:stretch>
        </p:blipFill>
        <p:spPr>
          <a:xfrm>
            <a:off x="10165681" y="3137457"/>
            <a:ext cx="781050" cy="781050"/>
          </a:xfrm>
          <a:prstGeom prst="rect">
            <a:avLst/>
          </a:prstGeom>
        </p:spPr>
      </p:pic>
      <p:sp>
        <p:nvSpPr>
          <p:cNvPr id="2" name="タイトル 1">
            <a:extLst>
              <a:ext uri="{FF2B5EF4-FFF2-40B4-BE49-F238E27FC236}">
                <a16:creationId xmlns:a16="http://schemas.microsoft.com/office/drawing/2014/main" id="{A5CC9A25-86E1-44EE-AF14-B6909A16F435}"/>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は唯一のビルド自動化ツールではない</a:t>
            </a:r>
          </a:p>
        </p:txBody>
      </p:sp>
      <p:sp>
        <p:nvSpPr>
          <p:cNvPr id="3" name="コンテンツ プレースホルダー 2">
            <a:extLst>
              <a:ext uri="{FF2B5EF4-FFF2-40B4-BE49-F238E27FC236}">
                <a16:creationId xmlns:a16="http://schemas.microsoft.com/office/drawing/2014/main" id="{F388B26D-8BFD-42CF-8BF4-1EFC30D2CEAA}"/>
              </a:ext>
            </a:extLst>
          </p:cNvPr>
          <p:cNvSpPr>
            <a:spLocks noGrp="1"/>
          </p:cNvSpPr>
          <p:nvPr>
            <p:ph idx="1"/>
          </p:nvPr>
        </p:nvSpPr>
        <p:spPr/>
        <p:txBody>
          <a:bodyPr>
            <a:normAutofit fontScale="70000" lnSpcReduction="20000"/>
          </a:bodyPr>
          <a:lstStyle/>
          <a:p>
            <a:r>
              <a:rPr lang="ja-JP" altLang="en-US" dirty="0">
                <a:latin typeface="たぬき油性マジック" panose="02000600000000000000" pitchFamily="2" charset="-128"/>
                <a:ea typeface="たぬき油性マジック" panose="02000600000000000000" pitchFamily="2" charset="-128"/>
              </a:rPr>
              <a:t>「機能的な」パッケージマネージャ</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Nix 						</a:t>
            </a:r>
            <a:r>
              <a:rPr kumimoji="1" lang="en-US" altLang="ja-JP" dirty="0">
                <a:latin typeface="たぬき油性マジック" panose="02000600000000000000" pitchFamily="2" charset="-128"/>
                <a:ea typeface="たぬき油性マジック" panose="02000600000000000000" pitchFamily="2" charset="-128"/>
                <a:hlinkClick r:id="rId3"/>
              </a:rPr>
              <a:t>https://nixos.org</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GNU </a:t>
            </a:r>
            <a:r>
              <a:rPr lang="en-US" altLang="ja-JP" dirty="0" err="1">
                <a:latin typeface="たぬき油性マジック" panose="02000600000000000000" pitchFamily="2" charset="-128"/>
                <a:ea typeface="たぬき油性マジック" panose="02000600000000000000" pitchFamily="2" charset="-128"/>
              </a:rPr>
              <a:t>Guix</a:t>
            </a:r>
            <a:r>
              <a:rPr lang="en-US" altLang="ja-JP" dirty="0">
                <a:latin typeface="たぬき油性マジック" panose="02000600000000000000" pitchFamily="2" charset="-128"/>
                <a:ea typeface="たぬき油性マジック" panose="02000600000000000000" pitchFamily="2" charset="-128"/>
              </a:rPr>
              <a:t> 						</a:t>
            </a:r>
            <a:r>
              <a:rPr lang="en-US" altLang="ja-JP" dirty="0">
                <a:latin typeface="たぬき油性マジック" panose="02000600000000000000" pitchFamily="2" charset="-128"/>
                <a:ea typeface="たぬき油性マジック" panose="02000600000000000000" pitchFamily="2" charset="-128"/>
                <a:hlinkClick r:id="rId4"/>
              </a:rPr>
              <a:t>https://www.gnu.org/s/guix/</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ソースからビルドするパッケージマネージャ</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Homebrew, </a:t>
            </a:r>
            <a:r>
              <a:rPr lang="en-US" altLang="ja-JP" dirty="0" err="1">
                <a:latin typeface="たぬき油性マジック" panose="02000600000000000000" pitchFamily="2" charset="-128"/>
                <a:ea typeface="たぬき油性マジック" panose="02000600000000000000" pitchFamily="2" charset="-128"/>
              </a:rPr>
              <a:t>LinuxBrew</a:t>
            </a:r>
            <a:r>
              <a:rPr lang="en-US" altLang="ja-JP" dirty="0">
                <a:latin typeface="たぬき油性マジック" panose="02000600000000000000" pitchFamily="2" charset="-128"/>
                <a:ea typeface="たぬき油性マジック" panose="02000600000000000000" pitchFamily="2" charset="-128"/>
              </a:rPr>
              <a:t> 				</a:t>
            </a:r>
            <a:r>
              <a:rPr lang="en-US" altLang="ja-JP" dirty="0">
                <a:latin typeface="たぬき油性マジック" panose="02000600000000000000" pitchFamily="2" charset="-128"/>
                <a:ea typeface="たぬき油性マジック" panose="02000600000000000000" pitchFamily="2" charset="-128"/>
                <a:hlinkClick r:id="rId5"/>
              </a:rPr>
              <a:t>https://brew.sh</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err="1">
                <a:latin typeface="たぬき油性マジック" panose="02000600000000000000" pitchFamily="2" charset="-128"/>
                <a:ea typeface="たぬき油性マジック" panose="02000600000000000000" pitchFamily="2" charset="-128"/>
              </a:rPr>
              <a:t>MacPorts</a:t>
            </a:r>
            <a:r>
              <a:rPr kumimoji="1" lang="en-US" altLang="ja-JP" dirty="0">
                <a:latin typeface="たぬき油性マジック" panose="02000600000000000000" pitchFamily="2" charset="-128"/>
                <a:ea typeface="たぬき油性マジック" panose="02000600000000000000" pitchFamily="2" charset="-128"/>
              </a:rPr>
              <a:t> 						</a:t>
            </a:r>
            <a:r>
              <a:rPr kumimoji="1" lang="en-US" altLang="ja-JP" dirty="0">
                <a:latin typeface="たぬき油性マジック" panose="02000600000000000000" pitchFamily="2" charset="-128"/>
                <a:ea typeface="たぬき油性マジック" panose="02000600000000000000" pitchFamily="2" charset="-128"/>
                <a:hlinkClick r:id="rId6"/>
              </a:rPr>
              <a:t>https://www.macpo</a:t>
            </a:r>
            <a:r>
              <a:rPr lang="en-US" altLang="ja-JP" dirty="0">
                <a:latin typeface="たぬき油性マジック" panose="02000600000000000000" pitchFamily="2" charset="-128"/>
                <a:ea typeface="たぬき油性マジック" panose="02000600000000000000" pitchFamily="2" charset="-128"/>
                <a:hlinkClick r:id="rId6"/>
              </a:rPr>
              <a:t>rts.org</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Gentoo 						</a:t>
            </a:r>
            <a:r>
              <a:rPr kumimoji="1" lang="en-US" altLang="ja-JP" dirty="0">
                <a:latin typeface="たぬき油性マジック" panose="02000600000000000000" pitchFamily="2" charset="-128"/>
                <a:ea typeface="たぬき油性マジック" panose="02000600000000000000" pitchFamily="2" charset="-128"/>
                <a:hlinkClick r:id="rId7"/>
              </a:rPr>
              <a:t>https://gentoo.org</a:t>
            </a:r>
            <a:endParaRPr kumimoji="1" lang="en-US" altLang="ja-JP" dirty="0">
              <a:latin typeface="たぬき油性マジック" panose="02000600000000000000" pitchFamily="2" charset="-128"/>
              <a:ea typeface="たぬき油性マジック" panose="02000600000000000000" pitchFamily="2" charset="-128"/>
            </a:endParaRPr>
          </a:p>
          <a:p>
            <a:pPr marL="0" indent="0">
              <a:buNone/>
            </a:pPr>
            <a:r>
              <a:rPr lang="en-US" altLang="ja-JP" dirty="0">
                <a:latin typeface="たぬき油性マジック" panose="02000600000000000000" pitchFamily="2" charset="-128"/>
                <a:ea typeface="たぬき油性マジック" panose="02000600000000000000" pitchFamily="2" charset="-128"/>
              </a:rPr>
              <a:t>HPC</a:t>
            </a:r>
            <a:r>
              <a:rPr lang="ja-JP" altLang="en-US" dirty="0">
                <a:latin typeface="たぬき油性マジック" panose="02000600000000000000" pitchFamily="2" charset="-128"/>
                <a:ea typeface="たぬき油性マジック" panose="02000600000000000000" pitchFamily="2" charset="-128"/>
              </a:rPr>
              <a:t>領域でのその他ツール</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err="1">
                <a:latin typeface="たぬき油性マジック" panose="02000600000000000000" pitchFamily="2" charset="-128"/>
                <a:ea typeface="たぬき油性マジック" panose="02000600000000000000" pitchFamily="2" charset="-128"/>
              </a:rPr>
              <a:t>Easybuild</a:t>
            </a:r>
            <a:r>
              <a:rPr kumimoji="1" lang="en-US" altLang="ja-JP" dirty="0">
                <a:latin typeface="たぬき油性マジック" panose="02000600000000000000" pitchFamily="2" charset="-128"/>
                <a:ea typeface="たぬき油性マジック" panose="02000600000000000000" pitchFamily="2" charset="-128"/>
              </a:rPr>
              <a:t> 					</a:t>
            </a:r>
            <a:r>
              <a:rPr kumimoji="1" lang="en-US" altLang="ja-JP" dirty="0">
                <a:latin typeface="たぬき油性マジック" panose="02000600000000000000" pitchFamily="2" charset="-128"/>
                <a:ea typeface="たぬき油性マジック" panose="02000600000000000000" pitchFamily="2" charset="-128"/>
                <a:hlinkClick r:id="rId8"/>
              </a:rPr>
              <a:t>http://hpcugent.github.com.io/easybuild/</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HPC</a:t>
            </a:r>
            <a:r>
              <a:rPr lang="ja-JP" altLang="en-US" dirty="0">
                <a:latin typeface="たぬき油性マジック" panose="02000600000000000000" pitchFamily="2" charset="-128"/>
                <a:ea typeface="たぬき油性マジック" panose="02000600000000000000" pitchFamily="2" charset="-128"/>
              </a:rPr>
              <a:t>用インストレーションツール</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システム管理にフォーカスー</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とは異なるパッケージモデル</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固定されたソフトウェアスタックに依存ー実験用</a:t>
            </a:r>
            <a:r>
              <a:rPr lang="ja-JP" altLang="en-US" dirty="0">
                <a:latin typeface="たぬき油性マジック" panose="02000600000000000000" pitchFamily="2" charset="-128"/>
                <a:ea typeface="たぬき油性マジック" panose="02000600000000000000" pitchFamily="2" charset="-128"/>
              </a:rPr>
              <a:t>レシピ調整が難しい</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err="1">
                <a:latin typeface="たぬき油性マジック" panose="02000600000000000000" pitchFamily="2" charset="-128"/>
                <a:ea typeface="たぬき油性マジック" panose="02000600000000000000" pitchFamily="2" charset="-128"/>
              </a:rPr>
              <a:t>Conda</a:t>
            </a:r>
            <a:r>
              <a:rPr kumimoji="1" lang="en-US" altLang="ja-JP" dirty="0">
                <a:latin typeface="たぬき油性マジック" panose="02000600000000000000" pitchFamily="2" charset="-128"/>
                <a:ea typeface="たぬき油性マジック" panose="02000600000000000000" pitchFamily="2" charset="-128"/>
              </a:rPr>
              <a:t> 					</a:t>
            </a:r>
            <a:r>
              <a:rPr kumimoji="1" lang="en-US" altLang="ja-JP" dirty="0">
                <a:latin typeface="たぬき油性マジック" panose="02000600000000000000" pitchFamily="2" charset="-128"/>
                <a:ea typeface="たぬき油性マジック" panose="02000600000000000000" pitchFamily="2" charset="-128"/>
                <a:hlinkClick r:id="rId9"/>
              </a:rPr>
              <a:t>https://conda.io</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データサイエンス用バイナリパッケージマネージャとしてはとても有名</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だけがターゲットではない；一般的に最適化されていないバイナリ</a:t>
            </a:r>
          </a:p>
        </p:txBody>
      </p:sp>
      <p:pic>
        <p:nvPicPr>
          <p:cNvPr id="5" name="図 4" descr="黒い背景に白い文字がある&#10;&#10;中程度の精度で自動的に生成された説明">
            <a:extLst>
              <a:ext uri="{FF2B5EF4-FFF2-40B4-BE49-F238E27FC236}">
                <a16:creationId xmlns:a16="http://schemas.microsoft.com/office/drawing/2014/main" id="{4B82B41B-2A96-453E-B172-0A3ACD931C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58708" y="1603215"/>
            <a:ext cx="1404694" cy="444820"/>
          </a:xfrm>
          <a:prstGeom prst="rect">
            <a:avLst/>
          </a:prstGeom>
        </p:spPr>
      </p:pic>
      <p:pic>
        <p:nvPicPr>
          <p:cNvPr id="7" name="図 6" descr="ロゴ&#10;&#10;自動的に生成された説明">
            <a:extLst>
              <a:ext uri="{FF2B5EF4-FFF2-40B4-BE49-F238E27FC236}">
                <a16:creationId xmlns:a16="http://schemas.microsoft.com/office/drawing/2014/main" id="{E7A84B4D-BEAE-4A3B-A9F5-CE6A9D6F16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61055" y="2048035"/>
            <a:ext cx="489712" cy="444821"/>
          </a:xfrm>
          <a:prstGeom prst="rect">
            <a:avLst/>
          </a:prstGeom>
        </p:spPr>
      </p:pic>
      <p:pic>
        <p:nvPicPr>
          <p:cNvPr id="9" name="図 8" descr="アイコン&#10;&#10;自動的に生成された説明">
            <a:extLst>
              <a:ext uri="{FF2B5EF4-FFF2-40B4-BE49-F238E27FC236}">
                <a16:creationId xmlns:a16="http://schemas.microsoft.com/office/drawing/2014/main" id="{9E855209-8865-4A43-BEEE-3A970E80613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27939" y="2445544"/>
            <a:ext cx="771525" cy="771525"/>
          </a:xfrm>
          <a:prstGeom prst="rect">
            <a:avLst/>
          </a:prstGeom>
        </p:spPr>
      </p:pic>
      <p:pic>
        <p:nvPicPr>
          <p:cNvPr id="11" name="図 10" descr="アイコン&#10;&#10;自動的に生成された説明">
            <a:extLst>
              <a:ext uri="{FF2B5EF4-FFF2-40B4-BE49-F238E27FC236}">
                <a16:creationId xmlns:a16="http://schemas.microsoft.com/office/drawing/2014/main" id="{A2BE6A45-6241-4E7B-A043-1155E38FCFB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76808" y="2445544"/>
            <a:ext cx="771525" cy="771525"/>
          </a:xfrm>
          <a:prstGeom prst="rect">
            <a:avLst/>
          </a:prstGeom>
        </p:spPr>
      </p:pic>
      <p:pic>
        <p:nvPicPr>
          <p:cNvPr id="14" name="図 13" descr="アイコン&#10;&#10;自動的に生成された説明">
            <a:extLst>
              <a:ext uri="{FF2B5EF4-FFF2-40B4-BE49-F238E27FC236}">
                <a16:creationId xmlns:a16="http://schemas.microsoft.com/office/drawing/2014/main" id="{9231DB1F-9C57-4B00-A7F8-168E36AE9E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87954" y="2937676"/>
            <a:ext cx="725625" cy="725625"/>
          </a:xfrm>
          <a:prstGeom prst="rect">
            <a:avLst/>
          </a:prstGeom>
        </p:spPr>
      </p:pic>
      <p:pic>
        <p:nvPicPr>
          <p:cNvPr id="16" name="図 15" descr="文字が書かれている&#10;&#10;中程度の精度で自動的に生成された説明">
            <a:extLst>
              <a:ext uri="{FF2B5EF4-FFF2-40B4-BE49-F238E27FC236}">
                <a16:creationId xmlns:a16="http://schemas.microsoft.com/office/drawing/2014/main" id="{798B26AD-FD2D-4803-B1DE-8C09F1CA4C4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261055" y="4106710"/>
            <a:ext cx="914400" cy="914400"/>
          </a:xfrm>
          <a:prstGeom prst="rect">
            <a:avLst/>
          </a:prstGeom>
        </p:spPr>
      </p:pic>
      <p:pic>
        <p:nvPicPr>
          <p:cNvPr id="18" name="図 17" descr="アイコン&#10;&#10;自動的に生成された説明">
            <a:extLst>
              <a:ext uri="{FF2B5EF4-FFF2-40B4-BE49-F238E27FC236}">
                <a16:creationId xmlns:a16="http://schemas.microsoft.com/office/drawing/2014/main" id="{494B8D3F-7858-4295-ADCA-DEABE952952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51059" y="4727217"/>
            <a:ext cx="1995672" cy="806060"/>
          </a:xfrm>
          <a:prstGeom prst="rect">
            <a:avLst/>
          </a:prstGeom>
        </p:spPr>
      </p:pic>
    </p:spTree>
    <p:extLst>
      <p:ext uri="{BB962C8B-B14F-4D97-AF65-F5344CB8AC3E}">
        <p14:creationId xmlns:p14="http://schemas.microsoft.com/office/powerpoint/2010/main" val="3133882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98431-849D-45F9-A5F8-FB53EE670E26}"/>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ハンズオン：</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基礎</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7CCDB2A9-840D-430B-A340-6411A38DCD35}"/>
              </a:ext>
            </a:extLst>
          </p:cNvPr>
          <p:cNvSpPr>
            <a:spLocks noGrp="1"/>
          </p:cNvSpPr>
          <p:nvPr>
            <p:ph idx="1"/>
          </p:nvPr>
        </p:nvSpPr>
        <p:spPr/>
        <p:txBody>
          <a:bodyPr/>
          <a:lstStyle/>
          <a:p>
            <a:pPr marL="0" indent="0">
              <a:buNone/>
            </a:pPr>
            <a:r>
              <a:rPr lang="ja-JP" altLang="en-US" dirty="0">
                <a:latin typeface="たぬき油性マジック" panose="02000600000000000000" pitchFamily="2" charset="-128"/>
                <a:ea typeface="たぬき油性マジック" panose="02000600000000000000" pitchFamily="2" charset="-128"/>
              </a:rPr>
              <a:t>フォロースクリプトは </a:t>
            </a:r>
            <a:r>
              <a:rPr lang="en-US" altLang="ja-JP" dirty="0">
                <a:latin typeface="たぬき油性マジック" panose="02000600000000000000" pitchFamily="2" charset="-128"/>
                <a:ea typeface="たぬき油性マジック" panose="02000600000000000000" pitchFamily="2" charset="-128"/>
              </a:rPr>
              <a:t>spack-tutorial.readthedocs.io</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779917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72EFEF-2E18-4289-8867-8BBF6B2EEE36}"/>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チュートリアル資料</a:t>
            </a:r>
          </a:p>
        </p:txBody>
      </p:sp>
      <p:sp>
        <p:nvSpPr>
          <p:cNvPr id="3" name="コンテンツ プレースホルダー 2">
            <a:extLst>
              <a:ext uri="{FF2B5EF4-FFF2-40B4-BE49-F238E27FC236}">
                <a16:creationId xmlns:a16="http://schemas.microsoft.com/office/drawing/2014/main" id="{A1567893-AF8A-4696-8FD8-7705A132B80A}"/>
              </a:ext>
            </a:extLst>
          </p:cNvPr>
          <p:cNvSpPr>
            <a:spLocks noGrp="1"/>
          </p:cNvSpPr>
          <p:nvPr>
            <p:ph idx="1"/>
          </p:nvPr>
        </p:nvSpPr>
        <p:spPr>
          <a:xfrm>
            <a:off x="838200" y="1825625"/>
            <a:ext cx="5257800" cy="4351338"/>
          </a:xfrm>
        </p:spPr>
        <p:txBody>
          <a:bodyPr/>
          <a:lstStyle/>
          <a:p>
            <a:r>
              <a:rPr kumimoji="1" lang="ja-JP" altLang="en-US" dirty="0">
                <a:latin typeface="たぬき油性マジック" panose="02000600000000000000" pitchFamily="2" charset="-128"/>
                <a:ea typeface="たぬき油性マジック" panose="02000600000000000000" pitchFamily="2" charset="-128"/>
              </a:rPr>
              <a:t>このスライドや関連スクリプト</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a:t>
            </a:r>
          </a:p>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チャットルーム</a:t>
            </a:r>
            <a:r>
              <a:rPr kumimoji="1" lang="en-US" altLang="ja-JP" dirty="0">
                <a:latin typeface="たぬき油性マジック" panose="02000600000000000000" pitchFamily="2" charset="-128"/>
                <a:ea typeface="たぬき油性マジック" panose="02000600000000000000" pitchFamily="2" charset="-128"/>
              </a:rPr>
              <a:t>(Slack)</a:t>
            </a:r>
          </a:p>
          <a:p>
            <a:pPr lvl="1"/>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slack.spack.io</a:t>
            </a:r>
          </a:p>
          <a:p>
            <a:pPr lvl="1"/>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tutor</a:t>
            </a:r>
            <a:r>
              <a:rPr lang="en-US" altLang="ja-JP" dirty="0">
                <a:solidFill>
                  <a:schemeClr val="accent1"/>
                </a:solidFill>
                <a:latin typeface="たぬき油性マジック" panose="02000600000000000000" pitchFamily="2" charset="-128"/>
                <a:ea typeface="たぬき油性マジック" panose="02000600000000000000" pitchFamily="2" charset="-128"/>
              </a:rPr>
              <a:t>ial</a:t>
            </a:r>
            <a:r>
              <a:rPr lang="ja-JP" altLang="en-US" dirty="0">
                <a:solidFill>
                  <a:schemeClr val="accent1"/>
                </a:solidFill>
                <a:latin typeface="たぬき油性マジック" panose="02000600000000000000" pitchFamily="2" charset="-128"/>
                <a:ea typeface="たぬき油性マジック" panose="02000600000000000000" pitchFamily="2" charset="-128"/>
              </a:rPr>
              <a:t>チャネルへ参加のこと</a:t>
            </a:r>
            <a:endParaRPr lang="en-US" altLang="ja-JP" dirty="0">
              <a:solidFill>
                <a:schemeClr val="accent1"/>
              </a:solidFill>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Slack</a:t>
            </a:r>
            <a:r>
              <a:rPr kumimoji="1" lang="ja-JP" altLang="en-US" dirty="0">
                <a:latin typeface="たぬき油性マジック" panose="02000600000000000000" pitchFamily="2" charset="-128"/>
                <a:ea typeface="たぬき油性マジック" panose="02000600000000000000" pitchFamily="2" charset="-128"/>
              </a:rPr>
              <a:t>に一度参加するとハンズオンエクササイズのためのログイン認証が与えられる</a:t>
            </a:r>
          </a:p>
        </p:txBody>
      </p:sp>
      <p:pic>
        <p:nvPicPr>
          <p:cNvPr id="5" name="図 4">
            <a:extLst>
              <a:ext uri="{FF2B5EF4-FFF2-40B4-BE49-F238E27FC236}">
                <a16:creationId xmlns:a16="http://schemas.microsoft.com/office/drawing/2014/main" id="{233C66DA-0ADF-4D2E-811D-B6DCF9AEA8A0}"/>
              </a:ext>
            </a:extLst>
          </p:cNvPr>
          <p:cNvPicPr>
            <a:picLocks noChangeAspect="1"/>
          </p:cNvPicPr>
          <p:nvPr/>
        </p:nvPicPr>
        <p:blipFill>
          <a:blip r:embed="rId2"/>
          <a:stretch>
            <a:fillRect/>
          </a:stretch>
        </p:blipFill>
        <p:spPr>
          <a:xfrm>
            <a:off x="6269552" y="0"/>
            <a:ext cx="5922448" cy="6858000"/>
          </a:xfrm>
          <a:prstGeom prst="rect">
            <a:avLst/>
          </a:prstGeom>
        </p:spPr>
      </p:pic>
    </p:spTree>
    <p:extLst>
      <p:ext uri="{BB962C8B-B14F-4D97-AF65-F5344CB8AC3E}">
        <p14:creationId xmlns:p14="http://schemas.microsoft.com/office/powerpoint/2010/main" val="2294761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213BE3-4CB2-470D-AE33-911C2CA233A2}"/>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コア</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の概念</a:t>
            </a:r>
          </a:p>
        </p:txBody>
      </p:sp>
      <p:sp>
        <p:nvSpPr>
          <p:cNvPr id="3" name="コンテンツ プレースホルダー 2">
            <a:extLst>
              <a:ext uri="{FF2B5EF4-FFF2-40B4-BE49-F238E27FC236}">
                <a16:creationId xmlns:a16="http://schemas.microsoft.com/office/drawing/2014/main" id="{CB997C46-A94D-4D24-A0D5-FFBCEA9DB882}"/>
              </a:ext>
            </a:extLst>
          </p:cNvPr>
          <p:cNvSpPr>
            <a:spLocks noGrp="1"/>
          </p:cNvSpPr>
          <p:nvPr>
            <p:ph idx="1"/>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まだ</a:t>
            </a:r>
            <a:r>
              <a:rPr kumimoji="1" lang="en-US" altLang="ja-JP" dirty="0">
                <a:latin typeface="たぬき油性マジック" panose="02000600000000000000" pitchFamily="2" charset="-128"/>
                <a:ea typeface="たぬき油性マジック" panose="02000600000000000000" pitchFamily="2" charset="-128"/>
              </a:rPr>
              <a:t>slack</a:t>
            </a:r>
            <a:r>
              <a:rPr kumimoji="1" lang="ja-JP" altLang="en-US" dirty="0">
                <a:latin typeface="たぬき油性マジック" panose="02000600000000000000" pitchFamily="2" charset="-128"/>
                <a:ea typeface="たぬき油性マジック" panose="02000600000000000000" pitchFamily="2" charset="-128"/>
              </a:rPr>
              <a:t>上で我々に参加していない場合は、</a:t>
            </a:r>
            <a:r>
              <a:rPr lang="ja-JP" altLang="en-US" dirty="0">
                <a:latin typeface="たぬき油性マジック" panose="02000600000000000000" pitchFamily="2" charset="-128"/>
                <a:ea typeface="たぬき油性マジック" panose="02000600000000000000" pitchFamily="2" charset="-128"/>
              </a:rPr>
              <a:t>ここから招待を受け、チュートリアルチャネルに参加し、</a:t>
            </a:r>
            <a:r>
              <a:rPr lang="en-US" altLang="ja-JP" dirty="0">
                <a:latin typeface="たぬき油性マジック" panose="02000600000000000000" pitchFamily="2" charset="-128"/>
                <a:ea typeface="たぬき油性マジック" panose="02000600000000000000" pitchFamily="2" charset="-128"/>
              </a:rPr>
              <a:t>VM</a:t>
            </a:r>
            <a:r>
              <a:rPr lang="ja-JP" altLang="en-US" dirty="0">
                <a:latin typeface="たぬき油性マジック" panose="02000600000000000000" pitchFamily="2" charset="-128"/>
                <a:ea typeface="たぬき油性マジック" panose="02000600000000000000" pitchFamily="2" charset="-128"/>
              </a:rPr>
              <a:t>ログイン方法を効いてください</a:t>
            </a:r>
            <a:endParaRPr lang="en-US" altLang="ja-JP" dirty="0">
              <a:latin typeface="たぬき油性マジック" panose="02000600000000000000" pitchFamily="2" charset="-128"/>
              <a:ea typeface="たぬき油性マジック" panose="02000600000000000000" pitchFamily="2" charset="-128"/>
            </a:endParaRPr>
          </a:p>
          <a:p>
            <a:pPr lvl="1"/>
            <a:r>
              <a:rPr lang="en-US" altLang="ja-JP" dirty="0">
                <a:solidFill>
                  <a:schemeClr val="accent1"/>
                </a:solidFill>
                <a:latin typeface="たぬき油性マジック" panose="02000600000000000000" pitchFamily="2" charset="-128"/>
                <a:ea typeface="たぬき油性マジック" panose="02000600000000000000" pitchFamily="2" charset="-128"/>
              </a:rPr>
              <a:t>Slack slack.spack.io </a:t>
            </a:r>
            <a:r>
              <a:rPr lang="ja-JP" altLang="en-US" dirty="0">
                <a:solidFill>
                  <a:schemeClr val="accent1"/>
                </a:solidFill>
                <a:latin typeface="たぬき油性マジック" panose="02000600000000000000" pitchFamily="2" charset="-128"/>
                <a:ea typeface="たぬき油性マジック" panose="02000600000000000000" pitchFamily="2" charset="-128"/>
              </a:rPr>
              <a:t>の </a:t>
            </a:r>
            <a:r>
              <a:rPr lang="en-US" altLang="ja-JP" dirty="0">
                <a:solidFill>
                  <a:schemeClr val="accent1"/>
                </a:solidFill>
                <a:latin typeface="たぬき油性マジック" panose="02000600000000000000" pitchFamily="2" charset="-128"/>
                <a:ea typeface="たぬき油性マジック" panose="02000600000000000000" pitchFamily="2" charset="-128"/>
              </a:rPr>
              <a:t>#tutorial </a:t>
            </a:r>
            <a:r>
              <a:rPr lang="ja-JP" altLang="en-US" dirty="0">
                <a:solidFill>
                  <a:schemeClr val="accent1"/>
                </a:solidFill>
                <a:latin typeface="たぬき油性マジック" panose="02000600000000000000" pitchFamily="2" charset="-128"/>
                <a:ea typeface="たぬき油性マジック" panose="02000600000000000000" pitchFamily="2" charset="-128"/>
              </a:rPr>
              <a:t>チャネルに参加</a:t>
            </a:r>
            <a:endParaRPr lang="en-US" altLang="ja-JP" dirty="0">
              <a:solidFill>
                <a:schemeClr val="accent1"/>
              </a:solidFill>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こちらのチュートリアルに従ってください</a:t>
            </a:r>
            <a:endParaRPr lang="en-US" altLang="ja-JP" dirty="0">
              <a:latin typeface="たぬき油性マジック" panose="02000600000000000000" pitchFamily="2" charset="-128"/>
              <a:ea typeface="たぬき油性マジック" panose="02000600000000000000" pitchFamily="2" charset="-128"/>
            </a:endParaRPr>
          </a:p>
          <a:p>
            <a:pPr lvl="1"/>
            <a:r>
              <a:rPr lang="ja-JP" altLang="en-US" dirty="0">
                <a:solidFill>
                  <a:schemeClr val="accent1"/>
                </a:solidFill>
                <a:latin typeface="たぬき油性マジック" panose="02000600000000000000" pitchFamily="2" charset="-128"/>
                <a:ea typeface="たぬき油性マジック" panose="02000600000000000000" pitchFamily="2" charset="-128"/>
              </a:rPr>
              <a:t>マテリアル </a:t>
            </a:r>
            <a:r>
              <a:rPr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 </a:t>
            </a:r>
            <a:endParaRPr kumimoji="1" lang="ja-JP" altLang="en-US" dirty="0">
              <a:solidFill>
                <a:schemeClr val="accent1"/>
              </a:solidFill>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593703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EEFE36-A317-4993-92A1-F2D1620B07BD}"/>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ほとんどの既存ツールはバージョンの組み合わせをサポートしていない</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8AA27638-19AB-4AB0-AFA8-77FAE1AFDEC3}"/>
              </a:ext>
            </a:extLst>
          </p:cNvPr>
          <p:cNvSpPr>
            <a:spLocks noGrp="1"/>
          </p:cNvSpPr>
          <p:nvPr>
            <p:ph idx="1"/>
          </p:nvPr>
        </p:nvSpPr>
        <p:spPr/>
        <p:txBody>
          <a:bodyPr>
            <a:normAutofit fontScale="92500" lnSpcReduction="20000"/>
          </a:bodyPr>
          <a:lstStyle/>
          <a:p>
            <a:r>
              <a:rPr kumimoji="1" lang="ja-JP" altLang="en-US" dirty="0">
                <a:latin typeface="たぬき油性マジック" panose="02000600000000000000" pitchFamily="2" charset="-128"/>
                <a:ea typeface="たぬき油性マジック" panose="02000600000000000000" pitchFamily="2" charset="-128"/>
              </a:rPr>
              <a:t>典型的なバイナリパッケージマネージャ</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RPM</a:t>
            </a:r>
            <a:r>
              <a:rPr kumimoji="1" lang="ja-JP" altLang="en-US" dirty="0">
                <a:latin typeface="たぬき油性マジック" panose="02000600000000000000" pitchFamily="2" charset="-128"/>
                <a:ea typeface="たぬき油性マジック" panose="02000600000000000000" pitchFamily="2" charset="-128"/>
              </a:rPr>
              <a:t>、</a:t>
            </a:r>
            <a:r>
              <a:rPr kumimoji="1" lang="en-US" altLang="ja-JP" dirty="0">
                <a:latin typeface="たぬき油性マジック" panose="02000600000000000000" pitchFamily="2" charset="-128"/>
                <a:ea typeface="たぬき油性マジック" panose="02000600000000000000" pitchFamily="2" charset="-128"/>
              </a:rPr>
              <a:t>yum</a:t>
            </a:r>
            <a:r>
              <a:rPr kumimoji="1" lang="ja-JP" altLang="en-US" dirty="0">
                <a:latin typeface="たぬき油性マジック" panose="02000600000000000000" pitchFamily="2" charset="-128"/>
                <a:ea typeface="たぬき油性マジック" panose="02000600000000000000" pitchFamily="2" charset="-128"/>
              </a:rPr>
              <a:t>、</a:t>
            </a:r>
            <a:r>
              <a:rPr kumimoji="1" lang="en-US" altLang="ja-JP" dirty="0">
                <a:latin typeface="たぬき油性マジック" panose="02000600000000000000" pitchFamily="2" charset="-128"/>
                <a:ea typeface="たぬき油性マジック" panose="02000600000000000000" pitchFamily="2" charset="-128"/>
              </a:rPr>
              <a:t>APT</a:t>
            </a:r>
            <a:r>
              <a:rPr kumimoji="1" lang="ja-JP" altLang="en-US"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yast</a:t>
            </a:r>
            <a:r>
              <a:rPr lang="ja-JP" altLang="en-US" dirty="0">
                <a:latin typeface="たぬき油性マジック" panose="02000600000000000000" pitchFamily="2" charset="-128"/>
                <a:ea typeface="たぬき油性マジック" panose="02000600000000000000" pitchFamily="2" charset="-128"/>
              </a:rPr>
              <a:t>など</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単一スタック管理用に設計されている</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単一のプレフィックス</a:t>
            </a:r>
            <a:r>
              <a:rPr lang="en-US" altLang="ja-JP" dirty="0">
                <a:latin typeface="たぬき油性マジック" panose="02000600000000000000" pitchFamily="2" charset="-128"/>
                <a:ea typeface="たぬき油性マジック" panose="02000600000000000000" pitchFamily="2" charset="-128"/>
              </a:rPr>
              <a:t>(/</a:t>
            </a:r>
            <a:r>
              <a:rPr lang="en-US" altLang="ja-JP" dirty="0" err="1">
                <a:latin typeface="たぬき油性マジック" panose="02000600000000000000" pitchFamily="2" charset="-128"/>
                <a:ea typeface="たぬき油性マジック" panose="02000600000000000000" pitchFamily="2" charset="-128"/>
              </a:rPr>
              <a:t>usr</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に単一のバージョンのパッケージをインストール</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十分にテスト</a:t>
            </a:r>
            <a:r>
              <a:rPr lang="ja-JP" altLang="en-US" dirty="0">
                <a:latin typeface="たぬき油性マジック" panose="02000600000000000000" pitchFamily="2" charset="-128"/>
                <a:ea typeface="たぬき油性マジック" panose="02000600000000000000" pitchFamily="2" charset="-128"/>
              </a:rPr>
              <a:t>された安定したスタックのシームレスな更新</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ポートシステム</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BSD Ports</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portage</a:t>
            </a:r>
            <a:r>
              <a:rPr lang="ja-JP" altLang="en-US" dirty="0">
                <a:latin typeface="たぬき油性マジック" panose="02000600000000000000" pitchFamily="2" charset="-128"/>
                <a:ea typeface="たぬき油性マジック" panose="02000600000000000000" pitchFamily="2" charset="-128"/>
              </a:rPr>
              <a:t>、</a:t>
            </a:r>
            <a:r>
              <a:rPr lang="en-US" altLang="ja-JP" dirty="0" err="1">
                <a:latin typeface="たぬき油性マジック" panose="02000600000000000000" pitchFamily="2" charset="-128"/>
                <a:ea typeface="たぬき油性マジック" panose="02000600000000000000" pitchFamily="2" charset="-128"/>
              </a:rPr>
              <a:t>Macports</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Homebrew</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Gentoo</a:t>
            </a:r>
            <a:r>
              <a:rPr lang="ja-JP" altLang="en-US" dirty="0">
                <a:latin typeface="たぬき油性マジック" panose="02000600000000000000" pitchFamily="2" charset="-128"/>
                <a:ea typeface="たぬき油性マジック" panose="02000600000000000000" pitchFamily="2" charset="-128"/>
              </a:rPr>
              <a:t>など</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コンパイラや関連バージョンによるパラメータ化されたビルドを最小限サポート</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仮想マシンおよび</a:t>
            </a:r>
            <a:r>
              <a:rPr lang="en-US" altLang="ja-JP" dirty="0">
                <a:latin typeface="たぬき油性マジック" panose="02000600000000000000" pitchFamily="2" charset="-128"/>
                <a:ea typeface="たぬき油性マジック" panose="02000600000000000000" pitchFamily="2" charset="-128"/>
              </a:rPr>
              <a:t>Linux</a:t>
            </a:r>
            <a:r>
              <a:rPr lang="ja-JP" altLang="en-US" dirty="0">
                <a:latin typeface="たぬき油性マジック" panose="02000600000000000000" pitchFamily="2" charset="-128"/>
                <a:ea typeface="たぬき油性マジック" panose="02000600000000000000" pitchFamily="2" charset="-128"/>
              </a:rPr>
              <a:t>コンテナ</a:t>
            </a:r>
            <a:r>
              <a:rPr lang="en-US" altLang="ja-JP" dirty="0">
                <a:latin typeface="たぬき油性マジック" panose="02000600000000000000" pitchFamily="2" charset="-128"/>
                <a:ea typeface="たぬき油性マジック" panose="02000600000000000000" pitchFamily="2" charset="-128"/>
              </a:rPr>
              <a:t>(Docker)</a:t>
            </a:r>
          </a:p>
          <a:p>
            <a:pPr lvl="1"/>
            <a:r>
              <a:rPr kumimoji="1" lang="ja-JP" altLang="en-US" dirty="0">
                <a:latin typeface="たぬき油性マジック" panose="02000600000000000000" pitchFamily="2" charset="-128"/>
                <a:ea typeface="たぬき油性マジック" panose="02000600000000000000" pitchFamily="2" charset="-128"/>
              </a:rPr>
              <a:t>コンテナはユーザに異なるアプリケーションのビルドを許可</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ビルド問題を解決しない</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誰かがイメージをビルドしなくてはならない）</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パフォーマンス、セキュリティ、アップグレードなどの問題により</a:t>
            </a:r>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の広範な配置を妨げる</a:t>
            </a:r>
          </a:p>
        </p:txBody>
      </p:sp>
    </p:spTree>
    <p:extLst>
      <p:ext uri="{BB962C8B-B14F-4D97-AF65-F5344CB8AC3E}">
        <p14:creationId xmlns:p14="http://schemas.microsoft.com/office/powerpoint/2010/main" val="1605367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2F3123D-640E-40DA-AC27-FABE3DC18F04}"/>
              </a:ext>
            </a:extLst>
          </p:cNvPr>
          <p:cNvPicPr>
            <a:picLocks noChangeAspect="1"/>
          </p:cNvPicPr>
          <p:nvPr/>
        </p:nvPicPr>
        <p:blipFill>
          <a:blip r:embed="rId2"/>
          <a:stretch>
            <a:fillRect/>
          </a:stretch>
        </p:blipFill>
        <p:spPr>
          <a:xfrm>
            <a:off x="80174" y="1966912"/>
            <a:ext cx="5943222" cy="4344987"/>
          </a:xfrm>
          <a:prstGeom prst="rect">
            <a:avLst/>
          </a:prstGeom>
        </p:spPr>
      </p:pic>
      <p:sp>
        <p:nvSpPr>
          <p:cNvPr id="2" name="タイトル 1">
            <a:extLst>
              <a:ext uri="{FF2B5EF4-FFF2-40B4-BE49-F238E27FC236}">
                <a16:creationId xmlns:a16="http://schemas.microsoft.com/office/drawing/2014/main" id="{2BC24656-DA3B-45B4-9E5C-D8603D41AC63}"/>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は複雑なソフトェア組み合わせを処理</a:t>
            </a:r>
          </a:p>
        </p:txBody>
      </p:sp>
      <p:sp>
        <p:nvSpPr>
          <p:cNvPr id="3" name="コンテンツ プレースホルダー 2">
            <a:extLst>
              <a:ext uri="{FF2B5EF4-FFF2-40B4-BE49-F238E27FC236}">
                <a16:creationId xmlns:a16="http://schemas.microsoft.com/office/drawing/2014/main" id="{E666BB55-2899-4E1C-AF90-DFBF78C5FB67}"/>
              </a:ext>
            </a:extLst>
          </p:cNvPr>
          <p:cNvSpPr>
            <a:spLocks noGrp="1"/>
          </p:cNvSpPr>
          <p:nvPr>
            <p:ph idx="1"/>
          </p:nvPr>
        </p:nvSpPr>
        <p:spPr>
          <a:xfrm>
            <a:off x="5838825" y="1825625"/>
            <a:ext cx="5514975" cy="4351338"/>
          </a:xfrm>
        </p:spPr>
        <p:txBody>
          <a:bodyPr>
            <a:normAutofit fontScale="85000" lnSpcReduction="20000"/>
          </a:bodyPr>
          <a:lstStyle/>
          <a:p>
            <a:r>
              <a:rPr lang="ja-JP" altLang="en-US" dirty="0">
                <a:latin typeface="たぬき油性マジック" panose="02000600000000000000" pitchFamily="2" charset="-128"/>
                <a:ea typeface="たぬき油性マジック" panose="02000600000000000000" pitchFamily="2" charset="-128"/>
              </a:rPr>
              <a:t>各ユニーク関連グラフが一意な</a:t>
            </a:r>
            <a:r>
              <a:rPr lang="ja-JP" altLang="en-US" b="1" dirty="0">
                <a:latin typeface="たぬき油性マジック" panose="02000600000000000000" pitchFamily="2" charset="-128"/>
                <a:ea typeface="たぬき油性マジック" panose="02000600000000000000" pitchFamily="2" charset="-128"/>
              </a:rPr>
              <a:t>構成</a:t>
            </a:r>
            <a:r>
              <a:rPr lang="ja-JP" altLang="en-US" dirty="0">
                <a:latin typeface="たぬき油性マジック" panose="02000600000000000000" pitchFamily="2" charset="-128"/>
                <a:ea typeface="たぬき油性マジック" panose="02000600000000000000" pitchFamily="2" charset="-128"/>
              </a:rPr>
              <a:t>となる</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一意なディレクトリにそれぞれの構成</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同一パッケージの複数の構成</a:t>
            </a:r>
            <a:r>
              <a:rPr lang="ja-JP" altLang="en-US" dirty="0">
                <a:latin typeface="たぬき油性マジック" panose="02000600000000000000" pitchFamily="2" charset="-128"/>
                <a:ea typeface="たぬき油性マジック" panose="02000600000000000000" pitchFamily="2" charset="-128"/>
              </a:rPr>
              <a:t>が共存可能</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完全有向非巡回グラフ</a:t>
            </a:r>
            <a:r>
              <a:rPr lang="en-US" altLang="ja-JP" dirty="0">
                <a:latin typeface="たぬき油性マジック" panose="02000600000000000000" pitchFamily="2" charset="-128"/>
                <a:ea typeface="たぬき油性マジック" panose="02000600000000000000" pitchFamily="2" charset="-128"/>
              </a:rPr>
              <a:t>(DAG)</a:t>
            </a:r>
            <a:r>
              <a:rPr kumimoji="1" lang="ja-JP" altLang="en-US" dirty="0">
                <a:latin typeface="たぬき油性マジック" panose="02000600000000000000" pitchFamily="2" charset="-128"/>
                <a:ea typeface="たぬき油性マジック" panose="02000600000000000000" pitchFamily="2" charset="-128"/>
              </a:rPr>
              <a:t>の</a:t>
            </a:r>
            <a:r>
              <a:rPr kumimoji="1" lang="ja-JP" altLang="en-US" b="1" dirty="0">
                <a:solidFill>
                  <a:srgbClr val="FF0000"/>
                </a:solidFill>
                <a:latin typeface="たぬき油性マジック" panose="02000600000000000000" pitchFamily="2" charset="-128"/>
                <a:ea typeface="たぬき油性マジック" panose="02000600000000000000" pitchFamily="2" charset="-128"/>
              </a:rPr>
              <a:t>ハッシュ</a:t>
            </a:r>
            <a:r>
              <a:rPr lang="ja-JP" altLang="en-US" dirty="0">
                <a:latin typeface="たぬき油性マジック" panose="02000600000000000000" pitchFamily="2" charset="-128"/>
                <a:ea typeface="たぬき油性マジック" panose="02000600000000000000" pitchFamily="2" charset="-128"/>
              </a:rPr>
              <a:t>が各プレフィックスに追加</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インストール済みパッケージは自動的に関連を検索</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はバイナリ内に</a:t>
            </a:r>
            <a:r>
              <a:rPr lang="en-US" altLang="ja-JP" dirty="0">
                <a:latin typeface="たぬき油性マジック" panose="02000600000000000000" pitchFamily="2" charset="-128"/>
                <a:ea typeface="たぬき油性マジック" panose="02000600000000000000" pitchFamily="2" charset="-128"/>
              </a:rPr>
              <a:t>RPATH</a:t>
            </a:r>
            <a:r>
              <a:rPr lang="ja-JP" altLang="en-US" dirty="0">
                <a:latin typeface="たぬき油性マジック" panose="02000600000000000000" pitchFamily="2" charset="-128"/>
                <a:ea typeface="たぬき油性マジック" panose="02000600000000000000" pitchFamily="2" charset="-128"/>
              </a:rPr>
              <a:t>を埋め込む</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モジュールの使用や環境変数</a:t>
            </a:r>
            <a:r>
              <a:rPr kumimoji="1" lang="en-US" altLang="ja-JP" dirty="0">
                <a:latin typeface="たぬき油性マジック" panose="02000600000000000000" pitchFamily="2" charset="-128"/>
                <a:ea typeface="たぬき油性マジック" panose="02000600000000000000" pitchFamily="2" charset="-128"/>
              </a:rPr>
              <a:t>LD_LIBRARY_PATH</a:t>
            </a:r>
            <a:r>
              <a:rPr lang="ja-JP" altLang="en-US" dirty="0">
                <a:latin typeface="たぬき油性マジック" panose="02000600000000000000" pitchFamily="2" charset="-128"/>
                <a:ea typeface="たぬき油性マジック" panose="02000600000000000000" pitchFamily="2" charset="-128"/>
              </a:rPr>
              <a:t>の設定</a:t>
            </a:r>
            <a:r>
              <a:rPr kumimoji="1" lang="ja-JP" altLang="en-US" dirty="0">
                <a:latin typeface="たぬき油性マジック" panose="02000600000000000000" pitchFamily="2" charset="-128"/>
                <a:ea typeface="たぬき油性マジック" panose="02000600000000000000" pitchFamily="2" charset="-128"/>
              </a:rPr>
              <a:t>は不要</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過去にあなたがビルドした方法で機能する</a:t>
            </a:r>
            <a:endParaRPr kumimoji="1" lang="en-US" altLang="ja-JP"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190228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977F150-AE21-41D9-89BF-B9262F1F2DD5}"/>
              </a:ext>
            </a:extLst>
          </p:cNvPr>
          <p:cNvPicPr>
            <a:picLocks noChangeAspect="1"/>
          </p:cNvPicPr>
          <p:nvPr/>
        </p:nvPicPr>
        <p:blipFill>
          <a:blip r:embed="rId2"/>
          <a:stretch>
            <a:fillRect/>
          </a:stretch>
        </p:blipFill>
        <p:spPr>
          <a:xfrm>
            <a:off x="2743778" y="1314638"/>
            <a:ext cx="6725342" cy="2114362"/>
          </a:xfrm>
          <a:prstGeom prst="rect">
            <a:avLst/>
          </a:prstGeom>
        </p:spPr>
      </p:pic>
      <p:sp>
        <p:nvSpPr>
          <p:cNvPr id="2" name="タイトル 1">
            <a:extLst>
              <a:ext uri="{FF2B5EF4-FFF2-40B4-BE49-F238E27FC236}">
                <a16:creationId xmlns:a16="http://schemas.microsoft.com/office/drawing/2014/main" id="{643EBB34-6B8A-4EAA-9F26-12381D73B665}"/>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の仕様</a:t>
            </a:r>
            <a:r>
              <a:rPr lang="ja-JP" altLang="en-US" dirty="0">
                <a:latin typeface="たぬき油性マジック" panose="02000600000000000000" pitchFamily="2" charset="-128"/>
                <a:ea typeface="たぬき油性マジック" panose="02000600000000000000" pitchFamily="2" charset="-128"/>
              </a:rPr>
              <a:t>により依存関係のバージョンが制約される</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90C87B6F-0248-4EB2-88F3-54AB2A334B82}"/>
              </a:ext>
            </a:extLst>
          </p:cNvPr>
          <p:cNvSpPr>
            <a:spLocks noGrp="1"/>
          </p:cNvSpPr>
          <p:nvPr>
            <p:ph idx="1"/>
          </p:nvPr>
        </p:nvSpPr>
        <p:spPr>
          <a:xfrm>
            <a:off x="838200" y="3590925"/>
            <a:ext cx="10515600" cy="2586038"/>
          </a:xfrm>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a:t>
            </a:r>
            <a:r>
              <a:rPr kumimoji="1" lang="en-US" altLang="ja-JP" dirty="0">
                <a:latin typeface="たぬき油性マジック" panose="02000600000000000000" pitchFamily="2" charset="-128"/>
                <a:ea typeface="たぬき油性マジック" panose="02000600000000000000" pitchFamily="2" charset="-128"/>
              </a:rPr>
              <a:t>DAG</a:t>
            </a:r>
            <a:r>
              <a:rPr kumimoji="1" lang="ja-JP" altLang="en-US" dirty="0">
                <a:latin typeface="たぬき油性マジック" panose="02000600000000000000" pitchFamily="2" charset="-128"/>
                <a:ea typeface="たぬき油性マジック" panose="02000600000000000000" pitchFamily="2" charset="-128"/>
              </a:rPr>
              <a:t>ごとに各ライブラリに対する</a:t>
            </a:r>
            <a:r>
              <a:rPr kumimoji="1" lang="en-US" altLang="ja-JP" dirty="0">
                <a:latin typeface="たぬき油性マジック" panose="02000600000000000000" pitchFamily="2" charset="-128"/>
                <a:ea typeface="たぬき油性マジック" panose="02000600000000000000" pitchFamily="2" charset="-128"/>
              </a:rPr>
              <a:t>1</a:t>
            </a:r>
            <a:r>
              <a:rPr kumimoji="1" lang="ja-JP" altLang="en-US" dirty="0">
                <a:latin typeface="たぬき油性マジック" panose="02000600000000000000" pitchFamily="2" charset="-128"/>
                <a:ea typeface="たぬき油性マジック" panose="02000600000000000000" pitchFamily="2" charset="-128"/>
              </a:rPr>
              <a:t>つの構成を保証</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hlinkClick r:id="rId3"/>
              </a:rPr>
              <a:t>ABI</a:t>
            </a:r>
            <a:r>
              <a:rPr lang="ja-JP" altLang="en-US" dirty="0">
                <a:latin typeface="たぬき油性マジック" panose="02000600000000000000" pitchFamily="2" charset="-128"/>
                <a:ea typeface="たぬき油性マジック" panose="02000600000000000000" pitchFamily="2" charset="-128"/>
              </a:rPr>
              <a:t>の一貫性を保証</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ユーザは</a:t>
            </a:r>
            <a:r>
              <a:rPr kumimoji="1" lang="en-US" altLang="ja-JP" dirty="0">
                <a:latin typeface="たぬき油性マジック" panose="02000600000000000000" pitchFamily="2" charset="-128"/>
                <a:ea typeface="たぬき油性マジック" panose="02000600000000000000" pitchFamily="2" charset="-128"/>
              </a:rPr>
              <a:t>DAG</a:t>
            </a:r>
            <a:r>
              <a:rPr kumimoji="1" lang="ja-JP" altLang="en-US" dirty="0">
                <a:latin typeface="たぬき油性マジック" panose="02000600000000000000" pitchFamily="2" charset="-128"/>
                <a:ea typeface="たぬき油性マジック" panose="02000600000000000000" pitchFamily="2" charset="-128"/>
              </a:rPr>
              <a:t>の構造を知る必要がない；関連名のみでよい</a:t>
            </a:r>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は同一のコンパイラを使ったビルドを保証し、組み合わせることも可能</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コンパイラが混在している場合の</a:t>
            </a:r>
            <a:r>
              <a:rPr kumimoji="1" lang="en-US" altLang="ja-JP" dirty="0">
                <a:latin typeface="たぬき油性マジック" panose="02000600000000000000" pitchFamily="2" charset="-128"/>
                <a:ea typeface="たぬき油性マジック" panose="02000600000000000000" pitchFamily="2" charset="-128"/>
              </a:rPr>
              <a:t>ABI</a:t>
            </a:r>
            <a:r>
              <a:rPr kumimoji="1" lang="ja-JP" altLang="en-US" dirty="0">
                <a:latin typeface="たぬき油性マジック" panose="02000600000000000000" pitchFamily="2" charset="-128"/>
                <a:ea typeface="たぬき油性マジック" panose="02000600000000000000" pitchFamily="2" charset="-128"/>
              </a:rPr>
              <a:t>互換性を保証して動作</a:t>
            </a:r>
          </a:p>
        </p:txBody>
      </p:sp>
    </p:spTree>
    <p:extLst>
      <p:ext uri="{BB962C8B-B14F-4D97-AF65-F5344CB8AC3E}">
        <p14:creationId xmlns:p14="http://schemas.microsoft.com/office/powerpoint/2010/main" val="22664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1A6F4E9-581A-48EB-ADB8-E87A948D62EB}"/>
              </a:ext>
            </a:extLst>
          </p:cNvPr>
          <p:cNvPicPr>
            <a:picLocks noChangeAspect="1"/>
          </p:cNvPicPr>
          <p:nvPr/>
        </p:nvPicPr>
        <p:blipFill>
          <a:blip r:embed="rId2"/>
          <a:stretch>
            <a:fillRect/>
          </a:stretch>
        </p:blipFill>
        <p:spPr>
          <a:xfrm>
            <a:off x="0" y="4584048"/>
            <a:ext cx="12192000" cy="647219"/>
          </a:xfrm>
          <a:prstGeom prst="rect">
            <a:avLst/>
          </a:prstGeom>
        </p:spPr>
      </p:pic>
      <p:pic>
        <p:nvPicPr>
          <p:cNvPr id="5" name="図 4">
            <a:extLst>
              <a:ext uri="{FF2B5EF4-FFF2-40B4-BE49-F238E27FC236}">
                <a16:creationId xmlns:a16="http://schemas.microsoft.com/office/drawing/2014/main" id="{6C47627D-C68E-49AB-9052-3A79147F572D}"/>
              </a:ext>
            </a:extLst>
          </p:cNvPr>
          <p:cNvPicPr>
            <a:picLocks noChangeAspect="1"/>
          </p:cNvPicPr>
          <p:nvPr/>
        </p:nvPicPr>
        <p:blipFill>
          <a:blip r:embed="rId3"/>
          <a:stretch>
            <a:fillRect/>
          </a:stretch>
        </p:blipFill>
        <p:spPr>
          <a:xfrm>
            <a:off x="1312973" y="1567798"/>
            <a:ext cx="9069277" cy="1861202"/>
          </a:xfrm>
          <a:prstGeom prst="rect">
            <a:avLst/>
          </a:prstGeom>
        </p:spPr>
      </p:pic>
      <p:sp>
        <p:nvSpPr>
          <p:cNvPr id="2" name="タイトル 1">
            <a:extLst>
              <a:ext uri="{FF2B5EF4-FFF2-40B4-BE49-F238E27FC236}">
                <a16:creationId xmlns:a16="http://schemas.microsoft.com/office/drawing/2014/main" id="{A0C008A1-315B-4E7C-8020-067C194257D1}"/>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a:t>
            </a:r>
            <a:r>
              <a:rPr kumimoji="1" lang="en-US" altLang="ja-JP" dirty="0">
                <a:latin typeface="たぬき油性マジック" panose="02000600000000000000" pitchFamily="2" charset="-128"/>
                <a:ea typeface="たぬき油性マジック" panose="02000600000000000000" pitchFamily="2" charset="-128"/>
              </a:rPr>
              <a:t>MPI</a:t>
            </a:r>
            <a:r>
              <a:rPr kumimoji="1" lang="ja-JP" altLang="en-US" dirty="0">
                <a:latin typeface="たぬき油性マジック" panose="02000600000000000000" pitchFamily="2" charset="-128"/>
                <a:ea typeface="たぬき油性マジック" panose="02000600000000000000" pitchFamily="2" charset="-128"/>
              </a:rPr>
              <a:t>など</a:t>
            </a:r>
            <a:r>
              <a:rPr kumimoji="1" lang="en-US" altLang="ja-JP" dirty="0">
                <a:latin typeface="たぬき油性マジック" panose="02000600000000000000" pitchFamily="2" charset="-128"/>
                <a:ea typeface="たぬき油性マジック" panose="02000600000000000000" pitchFamily="2" charset="-128"/>
              </a:rPr>
              <a:t>ABI</a:t>
            </a:r>
            <a:r>
              <a:rPr kumimoji="1" lang="ja-JP" altLang="en-US" dirty="0">
                <a:latin typeface="たぬき油性マジック" panose="02000600000000000000" pitchFamily="2" charset="-128"/>
                <a:ea typeface="たぬき油性マジック" panose="02000600000000000000" pitchFamily="2" charset="-128"/>
              </a:rPr>
              <a:t>非互換のバージョン管理されたインターフェイスを処理</a:t>
            </a:r>
          </a:p>
        </p:txBody>
      </p:sp>
      <p:sp>
        <p:nvSpPr>
          <p:cNvPr id="3" name="コンテンツ プレースホルダー 2">
            <a:extLst>
              <a:ext uri="{FF2B5EF4-FFF2-40B4-BE49-F238E27FC236}">
                <a16:creationId xmlns:a16="http://schemas.microsoft.com/office/drawing/2014/main" id="{06DC2DE2-32D4-4E38-80EA-8DC13F9C895E}"/>
              </a:ext>
            </a:extLst>
          </p:cNvPr>
          <p:cNvSpPr>
            <a:spLocks noGrp="1"/>
          </p:cNvSpPr>
          <p:nvPr>
            <p:ph idx="1"/>
          </p:nvPr>
        </p:nvSpPr>
        <p:spPr>
          <a:xfrm>
            <a:off x="838200" y="3219449"/>
            <a:ext cx="10515600" cy="2957513"/>
          </a:xfrm>
        </p:spPr>
        <p:txBody>
          <a:bodyPr/>
          <a:lstStyle/>
          <a:p>
            <a:r>
              <a:rPr kumimoji="1" lang="en-US" altLang="ja-JP" dirty="0">
                <a:latin typeface="たぬき油性マジック" panose="02000600000000000000" pitchFamily="2" charset="-128"/>
                <a:ea typeface="たぬき油性マジック" panose="02000600000000000000" pitchFamily="2" charset="-128"/>
                <a:hlinkClick r:id="rId4"/>
              </a:rPr>
              <a:t>mpi</a:t>
            </a:r>
            <a:r>
              <a:rPr kumimoji="1" lang="ja-JP" altLang="en-US" dirty="0">
                <a:latin typeface="たぬき油性マジック" panose="02000600000000000000" pitchFamily="2" charset="-128"/>
                <a:ea typeface="たぬき油性マジック" panose="02000600000000000000" pitchFamily="2" charset="-128"/>
              </a:rPr>
              <a:t>は仮想的な関連となる</a:t>
            </a:r>
            <a:endParaRPr kumimoji="1" lang="en-US" altLang="ja-JP" dirty="0">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2</a:t>
            </a:r>
            <a:r>
              <a:rPr kumimoji="1" lang="ja-JP" altLang="en-US" dirty="0">
                <a:latin typeface="たぬき油性マジック" panose="02000600000000000000" pitchFamily="2" charset="-128"/>
                <a:ea typeface="たぬき油性マジック" panose="02000600000000000000" pitchFamily="2" charset="-128"/>
              </a:rPr>
              <a:t>つの異なる</a:t>
            </a:r>
            <a:r>
              <a:rPr kumimoji="1" lang="en-US" altLang="ja-JP" dirty="0">
                <a:latin typeface="たぬき油性マジック" panose="02000600000000000000" pitchFamily="2" charset="-128"/>
                <a:ea typeface="たぬき油性マジック" panose="02000600000000000000" pitchFamily="2" charset="-128"/>
              </a:rPr>
              <a:t>MPI</a:t>
            </a:r>
            <a:r>
              <a:rPr kumimoji="1" lang="ja-JP" altLang="en-US" dirty="0">
                <a:latin typeface="たぬき油性マジック" panose="02000600000000000000" pitchFamily="2" charset="-128"/>
                <a:ea typeface="たぬき油性マジック" panose="02000600000000000000" pitchFamily="2" charset="-128"/>
              </a:rPr>
              <a:t>実装を使ってビルドされた同じパッケージをインストール：</a:t>
            </a:r>
            <a:endParaRPr kumimoji="1" lang="en-US" altLang="ja-JP" dirty="0">
              <a:latin typeface="たぬき油性マジック" panose="02000600000000000000" pitchFamily="2" charset="-128"/>
              <a:ea typeface="たぬき油性マジック" panose="02000600000000000000" pitchFamily="2" charset="-128"/>
            </a:endParaRPr>
          </a:p>
          <a:p>
            <a:pPr marL="0" indent="0">
              <a:buNone/>
            </a:pP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は、</a:t>
            </a:r>
            <a:r>
              <a:rPr kumimoji="1" lang="en-US" altLang="ja-JP" dirty="0">
                <a:latin typeface="たぬき油性マジック" panose="02000600000000000000" pitchFamily="2" charset="-128"/>
                <a:ea typeface="たぬき油性マジック" panose="02000600000000000000" pitchFamily="2" charset="-128"/>
              </a:rPr>
              <a:t>MPI2</a:t>
            </a:r>
            <a:r>
              <a:rPr kumimoji="1" lang="ja-JP" altLang="en-US" dirty="0">
                <a:latin typeface="たぬき油性マジック" panose="02000600000000000000" pitchFamily="2" charset="-128"/>
                <a:ea typeface="たぬき油性マジック" panose="02000600000000000000" pitchFamily="2" charset="-128"/>
              </a:rPr>
              <a:t>インターフェイスを提供する</a:t>
            </a:r>
            <a:r>
              <a:rPr kumimoji="1" lang="en-US" altLang="ja-JP" dirty="0">
                <a:latin typeface="たぬき油性マジック" panose="02000600000000000000" pitchFamily="2" charset="-128"/>
                <a:ea typeface="たぬき油性マジック" panose="02000600000000000000" pitchFamily="2" charset="-128"/>
              </a:rPr>
              <a:t>MPI</a:t>
            </a:r>
            <a:r>
              <a:rPr kumimoji="1" lang="ja-JP" altLang="en-US" dirty="0">
                <a:latin typeface="たぬき油性マジック" panose="02000600000000000000" pitchFamily="2" charset="-128"/>
                <a:ea typeface="たぬき油性マジック" panose="02000600000000000000" pitchFamily="2" charset="-128"/>
              </a:rPr>
              <a:t>実装を選択</a:t>
            </a:r>
          </a:p>
        </p:txBody>
      </p:sp>
      <p:pic>
        <p:nvPicPr>
          <p:cNvPr id="9" name="図 8">
            <a:extLst>
              <a:ext uri="{FF2B5EF4-FFF2-40B4-BE49-F238E27FC236}">
                <a16:creationId xmlns:a16="http://schemas.microsoft.com/office/drawing/2014/main" id="{D76FBEE9-FB8A-4E55-8962-94DEB5DE290C}"/>
              </a:ext>
            </a:extLst>
          </p:cNvPr>
          <p:cNvPicPr>
            <a:picLocks noChangeAspect="1"/>
          </p:cNvPicPr>
          <p:nvPr/>
        </p:nvPicPr>
        <p:blipFill>
          <a:blip r:embed="rId5"/>
          <a:stretch>
            <a:fillRect/>
          </a:stretch>
        </p:blipFill>
        <p:spPr>
          <a:xfrm>
            <a:off x="2561732" y="5579306"/>
            <a:ext cx="7068536" cy="743054"/>
          </a:xfrm>
          <a:prstGeom prst="rect">
            <a:avLst/>
          </a:prstGeom>
        </p:spPr>
      </p:pic>
    </p:spTree>
    <p:extLst>
      <p:ext uri="{BB962C8B-B14F-4D97-AF65-F5344CB8AC3E}">
        <p14:creationId xmlns:p14="http://schemas.microsoft.com/office/powerpoint/2010/main" val="4196710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D62457-AF4F-40F6-BA78-76945303A13B}"/>
              </a:ext>
            </a:extLst>
          </p:cNvPr>
          <p:cNvSpPr>
            <a:spLocks noGrp="1"/>
          </p:cNvSpPr>
          <p:nvPr>
            <p:ph type="title"/>
          </p:nvPr>
        </p:nvSpPr>
        <p:spPr/>
        <p:txBody>
          <a:bodyPr>
            <a:normAutofit fontScale="90000"/>
          </a:bodyPr>
          <a:lstStyle/>
          <a:p>
            <a:r>
              <a:rPr kumimoji="1" lang="ja-JP" altLang="en-US" dirty="0">
                <a:latin typeface="たぬき油性マジック" panose="02000600000000000000" pitchFamily="2" charset="-128"/>
                <a:ea typeface="たぬき油性マジック" panose="02000600000000000000" pitchFamily="2" charset="-128"/>
              </a:rPr>
              <a:t>ユーザが明示的ではない場合、コンクリート化により不足した構成詳細が埋められる</a:t>
            </a:r>
          </a:p>
        </p:txBody>
      </p:sp>
      <p:pic>
        <p:nvPicPr>
          <p:cNvPr id="5" name="コンテンツ プレースホルダー 4">
            <a:extLst>
              <a:ext uri="{FF2B5EF4-FFF2-40B4-BE49-F238E27FC236}">
                <a16:creationId xmlns:a16="http://schemas.microsoft.com/office/drawing/2014/main" id="{021667F4-220D-4310-8D7F-D82C4DD5F66C}"/>
              </a:ext>
            </a:extLst>
          </p:cNvPr>
          <p:cNvPicPr>
            <a:picLocks noGrp="1" noChangeAspect="1"/>
          </p:cNvPicPr>
          <p:nvPr>
            <p:ph idx="1"/>
          </p:nvPr>
        </p:nvPicPr>
        <p:blipFill>
          <a:blip r:embed="rId2"/>
          <a:stretch>
            <a:fillRect/>
          </a:stretch>
        </p:blipFill>
        <p:spPr>
          <a:xfrm>
            <a:off x="955982" y="1825625"/>
            <a:ext cx="10280035" cy="4351338"/>
          </a:xfrm>
        </p:spPr>
      </p:pic>
      <p:sp>
        <p:nvSpPr>
          <p:cNvPr id="6" name="テキスト ボックス 5">
            <a:extLst>
              <a:ext uri="{FF2B5EF4-FFF2-40B4-BE49-F238E27FC236}">
                <a16:creationId xmlns:a16="http://schemas.microsoft.com/office/drawing/2014/main" id="{2F46E5BC-C98A-4291-A43F-94CC4053FA80}"/>
              </a:ext>
            </a:extLst>
          </p:cNvPr>
          <p:cNvSpPr txBox="1"/>
          <p:nvPr/>
        </p:nvSpPr>
        <p:spPr>
          <a:xfrm>
            <a:off x="6000750" y="1895475"/>
            <a:ext cx="4113627" cy="307777"/>
          </a:xfrm>
          <a:prstGeom prst="rect">
            <a:avLst/>
          </a:prstGeom>
          <a:solidFill>
            <a:schemeClr val="bg1"/>
          </a:solidFill>
        </p:spPr>
        <p:txBody>
          <a:bodyPr wrap="none" rtlCol="0">
            <a:spAutoFit/>
          </a:bodyPr>
          <a:lstStyle/>
          <a:p>
            <a:r>
              <a:rPr kumimoji="1" lang="ja-JP" altLang="en-US" sz="1400" dirty="0">
                <a:latin typeface="たぬき油性マジック" panose="02000600000000000000" pitchFamily="2" charset="-128"/>
                <a:ea typeface="たぬき油性マジック" panose="02000600000000000000" pitchFamily="2" charset="-128"/>
              </a:rPr>
              <a:t>ユーザ入力：いくつかの制約を含む抽象スペック</a:t>
            </a:r>
          </a:p>
        </p:txBody>
      </p:sp>
      <p:sp>
        <p:nvSpPr>
          <p:cNvPr id="7" name="テキスト ボックス 6">
            <a:extLst>
              <a:ext uri="{FF2B5EF4-FFF2-40B4-BE49-F238E27FC236}">
                <a16:creationId xmlns:a16="http://schemas.microsoft.com/office/drawing/2014/main" id="{5BED2915-AB99-4CF9-BD82-1B225AB76582}"/>
              </a:ext>
            </a:extLst>
          </p:cNvPr>
          <p:cNvSpPr txBox="1"/>
          <p:nvPr/>
        </p:nvSpPr>
        <p:spPr>
          <a:xfrm>
            <a:off x="1790700" y="5788680"/>
            <a:ext cx="2682145" cy="523220"/>
          </a:xfrm>
          <a:prstGeom prst="rect">
            <a:avLst/>
          </a:prstGeom>
          <a:solidFill>
            <a:schemeClr val="bg1"/>
          </a:solidFill>
        </p:spPr>
        <p:txBody>
          <a:bodyPr wrap="none" rtlCol="0">
            <a:spAutoFit/>
          </a:bodyPr>
          <a:lstStyle/>
          <a:p>
            <a:r>
              <a:rPr kumimoji="1" lang="ja-JP" altLang="en-US" sz="1400" dirty="0">
                <a:latin typeface="たぬき油性マジック" panose="02000600000000000000" pitchFamily="2" charset="-128"/>
                <a:ea typeface="たぬき油性マジック" panose="02000600000000000000" pitchFamily="2" charset="-128"/>
              </a:rPr>
              <a:t>いくつかの依存関係を含む</a:t>
            </a:r>
            <a:endParaRPr kumimoji="1" lang="en-US" altLang="ja-JP" sz="1400" dirty="0">
              <a:latin typeface="たぬき油性マジック" panose="02000600000000000000" pitchFamily="2" charset="-128"/>
              <a:ea typeface="たぬき油性マジック" panose="02000600000000000000" pitchFamily="2" charset="-128"/>
            </a:endParaRPr>
          </a:p>
          <a:p>
            <a:r>
              <a:rPr kumimoji="1" lang="ja-JP" altLang="en-US" sz="1400" dirty="0">
                <a:latin typeface="たぬき油性マジック" panose="02000600000000000000" pitchFamily="2" charset="-128"/>
                <a:ea typeface="たぬき油性マジック" panose="02000600000000000000" pitchFamily="2" charset="-128"/>
              </a:rPr>
              <a:t>抽象的で正規化されたスペック</a:t>
            </a:r>
          </a:p>
        </p:txBody>
      </p:sp>
      <p:sp>
        <p:nvSpPr>
          <p:cNvPr id="8" name="テキスト ボックス 7">
            <a:extLst>
              <a:ext uri="{FF2B5EF4-FFF2-40B4-BE49-F238E27FC236}">
                <a16:creationId xmlns:a16="http://schemas.microsoft.com/office/drawing/2014/main" id="{EDEA3DB1-9AF3-4EB8-9B69-7E16B0DAA508}"/>
              </a:ext>
            </a:extLst>
          </p:cNvPr>
          <p:cNvSpPr txBox="1"/>
          <p:nvPr/>
        </p:nvSpPr>
        <p:spPr>
          <a:xfrm>
            <a:off x="5057775" y="5788680"/>
            <a:ext cx="3203121" cy="523220"/>
          </a:xfrm>
          <a:prstGeom prst="rect">
            <a:avLst/>
          </a:prstGeom>
          <a:solidFill>
            <a:schemeClr val="bg1"/>
          </a:solidFill>
        </p:spPr>
        <p:txBody>
          <a:bodyPr wrap="none" rtlCol="0">
            <a:spAutoFit/>
          </a:bodyPr>
          <a:lstStyle/>
          <a:p>
            <a:r>
              <a:rPr kumimoji="1" lang="ja-JP" altLang="en-US" sz="1400" dirty="0">
                <a:latin typeface="たぬき油性マジック" panose="02000600000000000000" pitchFamily="2" charset="-128"/>
                <a:ea typeface="たぬき油性マジック" panose="02000600000000000000" pitchFamily="2" charset="-128"/>
              </a:rPr>
              <a:t>コンクリート化したスペックは</a:t>
            </a:r>
            <a:endParaRPr kumimoji="1" lang="en-US" altLang="ja-JP" sz="1400" dirty="0">
              <a:latin typeface="たぬき油性マジック" panose="02000600000000000000" pitchFamily="2" charset="-128"/>
              <a:ea typeface="たぬき油性マジック" panose="02000600000000000000" pitchFamily="2" charset="-128"/>
            </a:endParaRPr>
          </a:p>
          <a:p>
            <a:r>
              <a:rPr lang="ja-JP" altLang="en-US" sz="1400" dirty="0">
                <a:latin typeface="たぬき油性マジック" panose="02000600000000000000" pitchFamily="2" charset="-128"/>
                <a:ea typeface="たぬき油性マジック" panose="02000600000000000000" pitchFamily="2" charset="-128"/>
              </a:rPr>
              <a:t>完全に制約化されインストール可能に</a:t>
            </a:r>
            <a:endParaRPr kumimoji="1" lang="ja-JP" altLang="en-US" sz="1400" dirty="0">
              <a:latin typeface="たぬき油性マジック" panose="02000600000000000000" pitchFamily="2" charset="-128"/>
              <a:ea typeface="たぬき油性マジック" panose="02000600000000000000" pitchFamily="2" charset="-128"/>
            </a:endParaRPr>
          </a:p>
        </p:txBody>
      </p:sp>
      <p:sp>
        <p:nvSpPr>
          <p:cNvPr id="9" name="テキスト ボックス 8">
            <a:extLst>
              <a:ext uri="{FF2B5EF4-FFF2-40B4-BE49-F238E27FC236}">
                <a16:creationId xmlns:a16="http://schemas.microsoft.com/office/drawing/2014/main" id="{EFE2C42E-209A-4E59-BCD4-B9C193E0C1DD}"/>
              </a:ext>
            </a:extLst>
          </p:cNvPr>
          <p:cNvSpPr txBox="1"/>
          <p:nvPr/>
        </p:nvSpPr>
        <p:spPr>
          <a:xfrm>
            <a:off x="8544254" y="5788680"/>
            <a:ext cx="2691763" cy="523220"/>
          </a:xfrm>
          <a:prstGeom prst="rect">
            <a:avLst/>
          </a:prstGeom>
          <a:solidFill>
            <a:schemeClr val="bg1"/>
          </a:solidFill>
        </p:spPr>
        <p:txBody>
          <a:bodyPr wrap="none" rtlCol="0">
            <a:spAutoFit/>
          </a:bodyPr>
          <a:lstStyle/>
          <a:p>
            <a:r>
              <a:rPr kumimoji="1" lang="ja-JP" altLang="en-US" sz="1400" dirty="0">
                <a:latin typeface="たぬき油性マジック" panose="02000600000000000000" pitchFamily="2" charset="-128"/>
                <a:ea typeface="たぬき油性マジック" panose="02000600000000000000" pitchFamily="2" charset="-128"/>
              </a:rPr>
              <a:t>インストール済みパッケージで</a:t>
            </a:r>
            <a:endParaRPr kumimoji="1" lang="en-US" altLang="ja-JP" sz="1400" dirty="0">
              <a:latin typeface="たぬき油性マジック" panose="02000600000000000000" pitchFamily="2" charset="-128"/>
              <a:ea typeface="たぬき油性マジック" panose="02000600000000000000" pitchFamily="2" charset="-128"/>
            </a:endParaRPr>
          </a:p>
          <a:p>
            <a:r>
              <a:rPr kumimoji="1" lang="ja-JP" altLang="en-US" sz="1400" dirty="0">
                <a:latin typeface="たぬき油性マジック" panose="02000600000000000000" pitchFamily="2" charset="-128"/>
                <a:ea typeface="たぬき油性マジック" panose="02000600000000000000" pitchFamily="2" charset="-128"/>
              </a:rPr>
              <a:t>詳細な出自が保存される</a:t>
            </a:r>
          </a:p>
        </p:txBody>
      </p:sp>
    </p:spTree>
    <p:extLst>
      <p:ext uri="{BB962C8B-B14F-4D97-AF65-F5344CB8AC3E}">
        <p14:creationId xmlns:p14="http://schemas.microsoft.com/office/powerpoint/2010/main" val="3267618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EB4A84-43FE-4F0F-8A29-ABAA354F70A2}"/>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spec</a:t>
            </a:r>
            <a:r>
              <a:rPr kumimoji="1" lang="ja-JP" altLang="en-US" dirty="0">
                <a:latin typeface="たぬき油性マジック" panose="02000600000000000000" pitchFamily="2" charset="-128"/>
                <a:ea typeface="たぬき油性マジック" panose="02000600000000000000" pitchFamily="2" charset="-128"/>
              </a:rPr>
              <a:t>コマンドによりコンクリート化された結果を参照</a:t>
            </a:r>
          </a:p>
        </p:txBody>
      </p:sp>
      <p:pic>
        <p:nvPicPr>
          <p:cNvPr id="5" name="コンテンツ プレースホルダー 4">
            <a:extLst>
              <a:ext uri="{FF2B5EF4-FFF2-40B4-BE49-F238E27FC236}">
                <a16:creationId xmlns:a16="http://schemas.microsoft.com/office/drawing/2014/main" id="{DE667000-56C5-4E56-B432-2F713BBBD3DD}"/>
              </a:ext>
            </a:extLst>
          </p:cNvPr>
          <p:cNvPicPr>
            <a:picLocks noGrp="1" noChangeAspect="1"/>
          </p:cNvPicPr>
          <p:nvPr>
            <p:ph idx="1"/>
          </p:nvPr>
        </p:nvPicPr>
        <p:blipFill>
          <a:blip r:embed="rId2"/>
          <a:stretch>
            <a:fillRect/>
          </a:stretch>
        </p:blipFill>
        <p:spPr>
          <a:xfrm>
            <a:off x="931775" y="1825625"/>
            <a:ext cx="10328450" cy="4351338"/>
          </a:xfrm>
        </p:spPr>
      </p:pic>
    </p:spTree>
    <p:extLst>
      <p:ext uri="{BB962C8B-B14F-4D97-AF65-F5344CB8AC3E}">
        <p14:creationId xmlns:p14="http://schemas.microsoft.com/office/powerpoint/2010/main" val="143185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F8CF159-9F78-4EE7-B826-14DC02EF1D8B}"/>
              </a:ext>
            </a:extLst>
          </p:cNvPr>
          <p:cNvPicPr>
            <a:picLocks noChangeAspect="1"/>
          </p:cNvPicPr>
          <p:nvPr/>
        </p:nvPicPr>
        <p:blipFill>
          <a:blip r:embed="rId2"/>
          <a:stretch>
            <a:fillRect/>
          </a:stretch>
        </p:blipFill>
        <p:spPr>
          <a:xfrm>
            <a:off x="0" y="1690688"/>
            <a:ext cx="12192000" cy="5060984"/>
          </a:xfrm>
          <a:prstGeom prst="rect">
            <a:avLst/>
          </a:prstGeom>
        </p:spPr>
      </p:pic>
      <p:sp>
        <p:nvSpPr>
          <p:cNvPr id="2" name="タイトル 1">
            <a:extLst>
              <a:ext uri="{FF2B5EF4-FFF2-40B4-BE49-F238E27FC236}">
                <a16:creationId xmlns:a16="http://schemas.microsoft.com/office/drawing/2014/main" id="{ACB0758E-1938-43F5-9852-3539A5EA45A4}"/>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は独自のコンパイル環境で各パッケージをビルド</a:t>
            </a:r>
          </a:p>
        </p:txBody>
      </p:sp>
      <p:sp>
        <p:nvSpPr>
          <p:cNvPr id="3" name="コンテンツ プレースホルダー 2">
            <a:extLst>
              <a:ext uri="{FF2B5EF4-FFF2-40B4-BE49-F238E27FC236}">
                <a16:creationId xmlns:a16="http://schemas.microsoft.com/office/drawing/2014/main" id="{11D04FFD-A2FD-4497-9374-E44981E5D831}"/>
              </a:ext>
            </a:extLst>
          </p:cNvPr>
          <p:cNvSpPr>
            <a:spLocks noGrp="1"/>
          </p:cNvSpPr>
          <p:nvPr>
            <p:ph idx="1"/>
          </p:nvPr>
        </p:nvSpPr>
        <p:spPr>
          <a:xfrm>
            <a:off x="6305549" y="1690688"/>
            <a:ext cx="5572125" cy="1325562"/>
          </a:xfrm>
          <a:solidFill>
            <a:schemeClr val="bg1"/>
          </a:solidFill>
        </p:spPr>
        <p:txBody>
          <a:bodyPr>
            <a:normAutofit fontScale="55000" lnSpcReduction="20000"/>
          </a:bodyPr>
          <a:lstStyle/>
          <a:p>
            <a:r>
              <a:rPr kumimoji="1" lang="ja-JP" altLang="en-US" dirty="0">
                <a:latin typeface="たぬき油性マジック" panose="02000600000000000000" pitchFamily="2" charset="-128"/>
                <a:ea typeface="たぬき油性マジック" panose="02000600000000000000" pitchFamily="2" charset="-128"/>
              </a:rPr>
              <a:t>フォークされたビルド処理は、環境を分離</a:t>
            </a:r>
            <a:endParaRPr kumimoji="1" lang="en-US" altLang="ja-JP" dirty="0">
              <a:latin typeface="たぬき油性マジック" panose="02000600000000000000" pitchFamily="2" charset="-128"/>
              <a:ea typeface="たぬき油性マジック" panose="02000600000000000000" pitchFamily="2" charset="-128"/>
            </a:endParaRPr>
          </a:p>
          <a:p>
            <a:pPr marL="0" indent="0">
              <a:buNone/>
            </a:pPr>
            <a:r>
              <a:rPr kumimoji="1" lang="ja-JP" altLang="en-US" dirty="0">
                <a:latin typeface="たぬき油性マジック" panose="02000600000000000000" pitchFamily="2" charset="-128"/>
                <a:ea typeface="たぬき油性マジック" panose="02000600000000000000" pitchFamily="2" charset="-128"/>
              </a:rPr>
              <a:t> コンパイララッパを使用する：</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include</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lib</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RPATH</a:t>
            </a:r>
            <a:r>
              <a:rPr lang="ja-JP" altLang="en-US" dirty="0">
                <a:latin typeface="たぬき油性マジック" panose="02000600000000000000" pitchFamily="2" charset="-128"/>
                <a:ea typeface="たぬき油性マジック" panose="02000600000000000000" pitchFamily="2" charset="-128"/>
              </a:rPr>
              <a:t>フラグを追加</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依存関係は自動的に検索</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Cray</a:t>
            </a:r>
            <a:r>
              <a:rPr lang="ja-JP" altLang="en-US" dirty="0">
                <a:latin typeface="たぬき油性マジック" panose="02000600000000000000" pitchFamily="2" charset="-128"/>
                <a:ea typeface="たぬき油性マジック" panose="02000600000000000000" pitchFamily="2" charset="-128"/>
              </a:rPr>
              <a:t>モジュールのロード</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正しいコンパイラ</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システム依存関係</a:t>
            </a:r>
            <a:r>
              <a:rPr lang="en-US" altLang="ja-JP" dirty="0">
                <a:latin typeface="たぬき油性マジック" panose="02000600000000000000" pitchFamily="2" charset="-128"/>
                <a:ea typeface="たぬき油性マジック" panose="02000600000000000000" pitchFamily="2" charset="-128"/>
              </a:rPr>
              <a:t>)</a:t>
            </a:r>
            <a:endParaRPr kumimoji="1" lang="en-US" altLang="ja-JP" dirty="0">
              <a:latin typeface="たぬき油性マジック" panose="02000600000000000000" pitchFamily="2" charset="-128"/>
              <a:ea typeface="たぬき油性マジック" panose="02000600000000000000" pitchFamily="2" charset="-128"/>
            </a:endParaRPr>
          </a:p>
          <a:p>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3570655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68E9F1D3-9EB4-44CB-B7D5-5542E20FED79}"/>
              </a:ext>
            </a:extLst>
          </p:cNvPr>
          <p:cNvPicPr>
            <a:picLocks noChangeAspect="1"/>
          </p:cNvPicPr>
          <p:nvPr/>
        </p:nvPicPr>
        <p:blipFill>
          <a:blip r:embed="rId2"/>
          <a:stretch>
            <a:fillRect/>
          </a:stretch>
        </p:blipFill>
        <p:spPr>
          <a:xfrm>
            <a:off x="1432560" y="4378366"/>
            <a:ext cx="9326880" cy="2479634"/>
          </a:xfrm>
          <a:prstGeom prst="rect">
            <a:avLst/>
          </a:prstGeom>
        </p:spPr>
      </p:pic>
      <p:sp>
        <p:nvSpPr>
          <p:cNvPr id="2" name="タイトル 1">
            <a:extLst>
              <a:ext uri="{FF2B5EF4-FFF2-40B4-BE49-F238E27FC236}">
                <a16:creationId xmlns:a16="http://schemas.microsoft.com/office/drawing/2014/main" id="{59463270-3F4B-48F4-A277-C4EB78236FBD}"/>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Extention</a:t>
            </a:r>
            <a:r>
              <a:rPr kumimoji="1" lang="ja-JP" altLang="en-US" dirty="0">
                <a:latin typeface="たぬき油性マジック" panose="02000600000000000000" pitchFamily="2" charset="-128"/>
                <a:ea typeface="たぬき油性マジック" panose="02000600000000000000" pitchFamily="2" charset="-128"/>
              </a:rPr>
              <a:t>および</a:t>
            </a:r>
            <a:r>
              <a:rPr kumimoji="1" lang="en-US" altLang="ja-JP" dirty="0">
                <a:latin typeface="たぬき油性マジック" panose="02000600000000000000" pitchFamily="2" charset="-128"/>
                <a:ea typeface="たぬき油性マジック" panose="02000600000000000000" pitchFamily="2" charset="-128"/>
              </a:rPr>
              <a:t>Python</a:t>
            </a:r>
            <a:r>
              <a:rPr kumimoji="1" lang="ja-JP" altLang="en-US" dirty="0">
                <a:latin typeface="たぬき油性マジック" panose="02000600000000000000" pitchFamily="2" charset="-128"/>
                <a:ea typeface="たぬき油性マジック" panose="02000600000000000000" pitchFamily="2" charset="-128"/>
              </a:rPr>
              <a:t>サポート</a:t>
            </a:r>
          </a:p>
        </p:txBody>
      </p:sp>
      <p:sp>
        <p:nvSpPr>
          <p:cNvPr id="3" name="コンテンツ プレースホルダー 2">
            <a:extLst>
              <a:ext uri="{FF2B5EF4-FFF2-40B4-BE49-F238E27FC236}">
                <a16:creationId xmlns:a16="http://schemas.microsoft.com/office/drawing/2014/main" id="{DA0A9B32-FF14-4284-853E-B587CB91A280}"/>
              </a:ext>
            </a:extLst>
          </p:cNvPr>
          <p:cNvSpPr>
            <a:spLocks noGrp="1"/>
          </p:cNvSpPr>
          <p:nvPr>
            <p:ph idx="1"/>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はパッケージを各々のプレフィックス内にインストール</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いくつかのパッケージは他のパッケージのディレクトリ構造内にインストールされる必要がでてくる</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例えば、</a:t>
            </a:r>
            <a:r>
              <a:rPr kumimoji="1" lang="en-US" altLang="ja-JP" dirty="0">
                <a:latin typeface="Consolas" panose="020B0609020204030204" pitchFamily="49" charset="0"/>
                <a:ea typeface="たぬき油性マジック" panose="02000600000000000000" pitchFamily="2" charset="-128"/>
              </a:rPr>
              <a:t>$prefix/lib/python-&lt;</a:t>
            </a:r>
            <a:r>
              <a:rPr kumimoji="1" lang="ja-JP" altLang="en-US" dirty="0">
                <a:latin typeface="Consolas" panose="020B0609020204030204" pitchFamily="49" charset="0"/>
                <a:ea typeface="たぬき油性マジック" panose="02000600000000000000" pitchFamily="2" charset="-128"/>
              </a:rPr>
              <a:t>バージョン</a:t>
            </a:r>
            <a:r>
              <a:rPr kumimoji="1" lang="en-US" altLang="ja-JP" dirty="0">
                <a:latin typeface="Consolas" panose="020B0609020204030204" pitchFamily="49" charset="0"/>
                <a:ea typeface="たぬき油性マジック" panose="02000600000000000000" pitchFamily="2" charset="-128"/>
              </a:rPr>
              <a:t>&gt;/site-packages </a:t>
            </a:r>
            <a:r>
              <a:rPr kumimoji="1" lang="ja-JP" altLang="en-US" dirty="0">
                <a:latin typeface="たぬき油性マジック" panose="02000600000000000000" pitchFamily="2" charset="-128"/>
                <a:ea typeface="たぬき油性マジック" panose="02000600000000000000" pitchFamily="2" charset="-128"/>
              </a:rPr>
              <a:t>にインストールされた</a:t>
            </a:r>
            <a:r>
              <a:rPr kumimoji="1" lang="en-US" altLang="ja-JP" dirty="0">
                <a:latin typeface="たぬき油性マジック" panose="02000600000000000000" pitchFamily="2" charset="-128"/>
                <a:ea typeface="たぬき油性マジック" panose="02000600000000000000" pitchFamily="2" charset="-128"/>
              </a:rPr>
              <a:t>Python</a:t>
            </a:r>
            <a:r>
              <a:rPr kumimoji="1" lang="ja-JP" altLang="en-US" dirty="0">
                <a:latin typeface="たぬき油性マジック" panose="02000600000000000000" pitchFamily="2" charset="-128"/>
                <a:ea typeface="たぬき油性マジック" panose="02000600000000000000" pitchFamily="2" charset="-128"/>
              </a:rPr>
              <a:t>モジュール</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は</a:t>
            </a:r>
            <a:r>
              <a:rPr lang="en-US" altLang="ja-JP" dirty="0">
                <a:latin typeface="たぬき油性マジック" panose="02000600000000000000" pitchFamily="2" charset="-128"/>
                <a:ea typeface="たぬき油性マジック" panose="02000600000000000000" pitchFamily="2" charset="-128"/>
              </a:rPr>
              <a:t>extension</a:t>
            </a:r>
            <a:r>
              <a:rPr lang="ja-JP" altLang="en-US" dirty="0">
                <a:latin typeface="たぬき油性マジック" panose="02000600000000000000" pitchFamily="2" charset="-128"/>
                <a:ea typeface="たぬき油性マジック" panose="02000600000000000000" pitchFamily="2" charset="-128"/>
              </a:rPr>
              <a:t>を経由してサポート</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832835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B6B8BE-4ABA-4097-A2F1-8FDEEE29BAA1}"/>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extensions</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82511A9A-37FB-4B6E-98A4-FB7A44E9CE49}"/>
              </a:ext>
            </a:extLst>
          </p:cNvPr>
          <p:cNvSpPr>
            <a:spLocks noGrp="1"/>
          </p:cNvSpPr>
          <p:nvPr>
            <p:ph idx="1"/>
          </p:nvPr>
        </p:nvSpPr>
        <p:spPr>
          <a:xfrm>
            <a:off x="838200" y="1825625"/>
            <a:ext cx="5257800" cy="4351338"/>
          </a:xfrm>
        </p:spPr>
        <p:txBody>
          <a:bodyPr>
            <a:normAutofit fontScale="70000" lnSpcReduction="20000"/>
          </a:bodyPr>
          <a:lstStyle/>
          <a:p>
            <a:r>
              <a:rPr lang="ja-JP" altLang="en-US" dirty="0">
                <a:latin typeface="たぬき油性マジック" panose="02000600000000000000" pitchFamily="2" charset="-128"/>
                <a:ea typeface="たぬき油性マジック" panose="02000600000000000000" pitchFamily="2" charset="-128"/>
              </a:rPr>
              <a:t>いくつかのパッケージは他のパッケージのディレクトリ構造内にインストールされる必要がある</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拡張パッケージの例：</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python </a:t>
            </a:r>
            <a:r>
              <a:rPr lang="ja-JP" altLang="en-US" dirty="0">
                <a:latin typeface="たぬき油性マジック" panose="02000600000000000000" pitchFamily="2" charset="-128"/>
                <a:ea typeface="たぬき油性マジック" panose="02000600000000000000" pitchFamily="2" charset="-128"/>
              </a:rPr>
              <a:t>ライブラリが良い例</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R</a:t>
            </a:r>
            <a:r>
              <a:rPr kumimoji="1" lang="ja-JP" altLang="en-US" dirty="0">
                <a:latin typeface="たぬき油性マジック" panose="02000600000000000000" pitchFamily="2" charset="-128"/>
                <a:ea typeface="たぬき油性マジック" panose="02000600000000000000" pitchFamily="2" charset="-128"/>
              </a:rPr>
              <a:t>、</a:t>
            </a:r>
            <a:r>
              <a:rPr kumimoji="1" lang="en-US" altLang="ja-JP" dirty="0">
                <a:latin typeface="たぬき油性マジック" panose="02000600000000000000" pitchFamily="2" charset="-128"/>
                <a:ea typeface="たぬき油性マジック" panose="02000600000000000000" pitchFamily="2" charset="-128"/>
              </a:rPr>
              <a:t>Lua</a:t>
            </a:r>
            <a:r>
              <a:rPr kumimoji="1" lang="ja-JP" altLang="en-US"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perl</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バージョンの組み合わせも維持する必要あり</a:t>
            </a:r>
            <a:endParaRPr lang="en-US" altLang="ja-JP" dirty="0">
              <a:latin typeface="たぬき油性マジック" panose="02000600000000000000" pitchFamily="2" charset="-128"/>
              <a:ea typeface="たぬき油性マジック" panose="02000600000000000000" pitchFamily="2" charset="-128"/>
            </a:endParaRPr>
          </a:p>
          <a:p>
            <a:endParaRPr lang="en-US" altLang="ja-JP" dirty="0">
              <a:latin typeface="たぬき油性マジック" panose="02000600000000000000" pitchFamily="2" charset="-128"/>
              <a:ea typeface="たぬき油性マジック" panose="02000600000000000000" pitchFamily="2" charset="-128"/>
            </a:endParaRPr>
          </a:p>
          <a:p>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インストール場所へシンボリックリンク</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これは古い機能ですー今後は</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environments </a:t>
            </a:r>
            <a:r>
              <a:rPr kumimoji="1" lang="ja-JP" altLang="en-US" dirty="0">
                <a:latin typeface="たぬき油性マジック" panose="02000600000000000000" pitchFamily="2" charset="-128"/>
                <a:ea typeface="たぬき油性マジック" panose="02000600000000000000" pitchFamily="2" charset="-128"/>
              </a:rPr>
              <a:t>を代わりに使用することになります</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詳細は後述</a:t>
            </a:r>
            <a:r>
              <a:rPr lang="en-US" altLang="ja-JP" dirty="0">
                <a:latin typeface="たぬき油性マジック" panose="02000600000000000000" pitchFamily="2" charset="-128"/>
                <a:ea typeface="たぬき油性マジック" panose="02000600000000000000" pitchFamily="2" charset="-128"/>
              </a:rPr>
              <a:t>!</a:t>
            </a:r>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EDF25A64-DFDA-47C1-902C-8203FF73C2F3}"/>
              </a:ext>
            </a:extLst>
          </p:cNvPr>
          <p:cNvPicPr>
            <a:picLocks noChangeAspect="1"/>
          </p:cNvPicPr>
          <p:nvPr/>
        </p:nvPicPr>
        <p:blipFill>
          <a:blip r:embed="rId2"/>
          <a:stretch>
            <a:fillRect/>
          </a:stretch>
        </p:blipFill>
        <p:spPr>
          <a:xfrm>
            <a:off x="423386" y="3660266"/>
            <a:ext cx="5586889" cy="607779"/>
          </a:xfrm>
          <a:prstGeom prst="rect">
            <a:avLst/>
          </a:prstGeom>
        </p:spPr>
      </p:pic>
      <p:pic>
        <p:nvPicPr>
          <p:cNvPr id="7" name="図 6">
            <a:extLst>
              <a:ext uri="{FF2B5EF4-FFF2-40B4-BE49-F238E27FC236}">
                <a16:creationId xmlns:a16="http://schemas.microsoft.com/office/drawing/2014/main" id="{72608356-17A4-442F-8E04-FC0DFBF8815D}"/>
              </a:ext>
            </a:extLst>
          </p:cNvPr>
          <p:cNvPicPr>
            <a:picLocks noChangeAspect="1"/>
          </p:cNvPicPr>
          <p:nvPr/>
        </p:nvPicPr>
        <p:blipFill>
          <a:blip r:embed="rId3"/>
          <a:stretch>
            <a:fillRect/>
          </a:stretch>
        </p:blipFill>
        <p:spPr>
          <a:xfrm>
            <a:off x="6096000" y="1123949"/>
            <a:ext cx="5841561" cy="5168159"/>
          </a:xfrm>
          <a:prstGeom prst="rect">
            <a:avLst/>
          </a:prstGeom>
        </p:spPr>
      </p:pic>
    </p:spTree>
    <p:extLst>
      <p:ext uri="{BB962C8B-B14F-4D97-AF65-F5344CB8AC3E}">
        <p14:creationId xmlns:p14="http://schemas.microsoft.com/office/powerpoint/2010/main" val="3408877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022673-15E3-4324-BB24-25B3AF4A3AD1}"/>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チュートリアル提供者</a:t>
            </a:r>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10" name="図 9">
            <a:extLst>
              <a:ext uri="{FF2B5EF4-FFF2-40B4-BE49-F238E27FC236}">
                <a16:creationId xmlns:a16="http://schemas.microsoft.com/office/drawing/2014/main" id="{10A4A74C-8518-424E-BD41-CDFCD3DE1A31}"/>
              </a:ext>
            </a:extLst>
          </p:cNvPr>
          <p:cNvPicPr>
            <a:picLocks noChangeAspect="1"/>
          </p:cNvPicPr>
          <p:nvPr/>
        </p:nvPicPr>
        <p:blipFill>
          <a:blip r:embed="rId2"/>
          <a:stretch>
            <a:fillRect/>
          </a:stretch>
        </p:blipFill>
        <p:spPr>
          <a:xfrm>
            <a:off x="0" y="2549794"/>
            <a:ext cx="12192000" cy="3358611"/>
          </a:xfrm>
          <a:prstGeom prst="rect">
            <a:avLst/>
          </a:prstGeom>
        </p:spPr>
      </p:pic>
    </p:spTree>
    <p:extLst>
      <p:ext uri="{BB962C8B-B14F-4D97-AF65-F5344CB8AC3E}">
        <p14:creationId xmlns:p14="http://schemas.microsoft.com/office/powerpoint/2010/main" val="1837593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A392F3-2662-4CFD-A320-8E5B79EBB130}"/>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外部インストールされたソフトウェアに対するビルド</a:t>
            </a:r>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4" name="図 3">
            <a:extLst>
              <a:ext uri="{FF2B5EF4-FFF2-40B4-BE49-F238E27FC236}">
                <a16:creationId xmlns:a16="http://schemas.microsoft.com/office/drawing/2014/main" id="{94CEF421-3456-4965-806A-D4EB8B07EBE3}"/>
              </a:ext>
            </a:extLst>
          </p:cNvPr>
          <p:cNvPicPr>
            <a:picLocks noChangeAspect="1"/>
          </p:cNvPicPr>
          <p:nvPr/>
        </p:nvPicPr>
        <p:blipFill>
          <a:blip r:embed="rId2"/>
          <a:stretch>
            <a:fillRect/>
          </a:stretch>
        </p:blipFill>
        <p:spPr>
          <a:xfrm>
            <a:off x="0" y="1596995"/>
            <a:ext cx="12192000" cy="5092759"/>
          </a:xfrm>
          <a:prstGeom prst="rect">
            <a:avLst/>
          </a:prstGeom>
        </p:spPr>
      </p:pic>
      <p:sp>
        <p:nvSpPr>
          <p:cNvPr id="5" name="テキスト ボックス 4">
            <a:extLst>
              <a:ext uri="{FF2B5EF4-FFF2-40B4-BE49-F238E27FC236}">
                <a16:creationId xmlns:a16="http://schemas.microsoft.com/office/drawing/2014/main" id="{C128E1B8-4A19-4B2B-A257-E67E6E8E36AD}"/>
              </a:ext>
            </a:extLst>
          </p:cNvPr>
          <p:cNvSpPr txBox="1"/>
          <p:nvPr/>
        </p:nvSpPr>
        <p:spPr>
          <a:xfrm>
            <a:off x="104774" y="5131648"/>
            <a:ext cx="4505325" cy="646331"/>
          </a:xfrm>
          <a:prstGeom prst="rect">
            <a:avLst/>
          </a:prstGeom>
          <a:solidFill>
            <a:schemeClr val="bg1"/>
          </a:solidFill>
        </p:spPr>
        <p:txBody>
          <a:bodyPr wrap="square" rtlCol="0">
            <a:spAutoFit/>
          </a:bodyPr>
          <a:lstStyle/>
          <a:p>
            <a:r>
              <a:rPr kumimoji="1" lang="ja-JP" altLang="en-US" dirty="0">
                <a:latin typeface="たぬき油性マジック" panose="02000600000000000000" pitchFamily="2" charset="-128"/>
                <a:ea typeface="たぬき油性マジック" panose="02000600000000000000" pitchFamily="2" charset="-128"/>
              </a:rPr>
              <a:t>ユーザは設定ファイル内に外部パッケージを登録する（詳細は後述）</a:t>
            </a:r>
          </a:p>
        </p:txBody>
      </p:sp>
      <p:sp>
        <p:nvSpPr>
          <p:cNvPr id="6" name="テキスト ボックス 5">
            <a:extLst>
              <a:ext uri="{FF2B5EF4-FFF2-40B4-BE49-F238E27FC236}">
                <a16:creationId xmlns:a16="http://schemas.microsoft.com/office/drawing/2014/main" id="{3ABE82A0-C313-479F-8F9F-2902EF6965ED}"/>
              </a:ext>
            </a:extLst>
          </p:cNvPr>
          <p:cNvSpPr txBox="1"/>
          <p:nvPr/>
        </p:nvSpPr>
        <p:spPr>
          <a:xfrm>
            <a:off x="6543674" y="5521488"/>
            <a:ext cx="5419726" cy="646331"/>
          </a:xfrm>
          <a:prstGeom prst="rect">
            <a:avLst/>
          </a:prstGeom>
          <a:solidFill>
            <a:schemeClr val="bg1"/>
          </a:solidFill>
        </p:spPr>
        <p:txBody>
          <a:bodyPr wrap="square" rtlCol="0">
            <a:spAutoFit/>
          </a:bodyPr>
          <a:lstStyle/>
          <a:p>
            <a:r>
              <a:rPr lang="ja-JP" altLang="en-US" dirty="0">
                <a:latin typeface="たぬき油性マジック" panose="02000600000000000000" pitchFamily="2" charset="-128"/>
                <a:ea typeface="たぬき油性マジック" panose="02000600000000000000" pitchFamily="2" charset="-128"/>
              </a:rPr>
              <a:t>外部パッケージを追加する場合、</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は</a:t>
            </a:r>
            <a:r>
              <a:rPr lang="en-US" altLang="ja-JP" dirty="0">
                <a:latin typeface="たぬき油性マジック" panose="02000600000000000000" pitchFamily="2" charset="-128"/>
                <a:ea typeface="たぬき油性マジック" panose="02000600000000000000" pitchFamily="2" charset="-128"/>
              </a:rPr>
              <a:t>DAG</a:t>
            </a:r>
            <a:r>
              <a:rPr lang="ja-JP" altLang="en-US" dirty="0">
                <a:latin typeface="たぬき油性マジック" panose="02000600000000000000" pitchFamily="2" charset="-128"/>
                <a:ea typeface="たぬき油性マジック" panose="02000600000000000000" pitchFamily="2" charset="-128"/>
              </a:rPr>
              <a:t>を切り取る</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736108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A3F103-8EFB-4BF6-948B-4DCFE725941F}"/>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パッケージリポジトリ</a:t>
            </a:r>
          </a:p>
        </p:txBody>
      </p:sp>
      <p:sp>
        <p:nvSpPr>
          <p:cNvPr id="3" name="コンテンツ プレースホルダー 2">
            <a:extLst>
              <a:ext uri="{FF2B5EF4-FFF2-40B4-BE49-F238E27FC236}">
                <a16:creationId xmlns:a16="http://schemas.microsoft.com/office/drawing/2014/main" id="{2B550C17-84DE-48CF-8092-34909D4A2B1A}"/>
              </a:ext>
            </a:extLst>
          </p:cNvPr>
          <p:cNvSpPr>
            <a:spLocks noGrp="1"/>
          </p:cNvSpPr>
          <p:nvPr>
            <p:ph idx="1"/>
          </p:nvPr>
        </p:nvSpPr>
        <p:spPr>
          <a:xfrm>
            <a:off x="838200" y="1825625"/>
            <a:ext cx="5257800" cy="4351338"/>
          </a:xfrm>
        </p:spPr>
        <p:txBody>
          <a:bodyPr>
            <a:normAutofit fontScale="77500" lnSpcReduction="200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は外部パッケージリポジトリをサポートしている</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パッケージレシピのディレクトリを分割する</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使用</a:t>
            </a:r>
            <a:r>
              <a:rPr lang="ja-JP" altLang="en-US" dirty="0">
                <a:latin typeface="たぬき油性マジック" panose="02000600000000000000" pitchFamily="2" charset="-128"/>
                <a:ea typeface="たぬき油性マジック" panose="02000600000000000000" pitchFamily="2" charset="-128"/>
              </a:rPr>
              <a:t>する理由：</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一部のパッケージを公開したくない</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いくつかのサイトが</a:t>
            </a:r>
            <a:r>
              <a:rPr lang="ja-JP" altLang="en-US" strike="sngStrike" dirty="0">
                <a:latin typeface="たぬき油性マジック" panose="02000600000000000000" pitchFamily="2" charset="-128"/>
                <a:ea typeface="たぬき油性マジック" panose="02000600000000000000" pitchFamily="2" charset="-128"/>
              </a:rPr>
              <a:t>奇抜な</a:t>
            </a:r>
            <a:r>
              <a:rPr lang="ja-JP" altLang="en-US" dirty="0">
                <a:latin typeface="たぬき油性マジック" panose="02000600000000000000" pitchFamily="2" charset="-128"/>
                <a:ea typeface="たぬき油性マジック" panose="02000600000000000000" pitchFamily="2" charset="-128"/>
              </a:rPr>
              <a:t>カスタムビルドを必要とする</a:t>
            </a:r>
            <a:endParaRPr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サイト固有のバージョンでデフォルトパッケージをオーバライドしたい</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パッケージは構成可能：</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外部リポジトリはビルトインパッケージのトップに階層化可能</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カスタムパッケージはビルトインパッケージ</a:t>
            </a:r>
            <a:r>
              <a:rPr kumimoji="1" lang="en-US" altLang="ja-JP" dirty="0">
                <a:latin typeface="たぬき油性マジック" panose="02000600000000000000" pitchFamily="2" charset="-128"/>
                <a:ea typeface="たぬき油性マジック" panose="02000600000000000000" pitchFamily="2" charset="-128"/>
              </a:rPr>
              <a:t>(</a:t>
            </a:r>
            <a:r>
              <a:rPr kumimoji="1" lang="ja-JP" altLang="en-US" dirty="0">
                <a:latin typeface="たぬき油性マジック" panose="02000600000000000000" pitchFamily="2" charset="-128"/>
                <a:ea typeface="たぬき油性マジック" panose="02000600000000000000" pitchFamily="2" charset="-128"/>
              </a:rPr>
              <a:t>もしくは他のリポジトリ内のパッケージ</a:t>
            </a:r>
            <a:r>
              <a:rPr kumimoji="1" lang="en-US" altLang="ja-JP" dirty="0">
                <a:latin typeface="たぬき油性マジック" panose="02000600000000000000" pitchFamily="2" charset="-128"/>
                <a:ea typeface="たぬき油性マジック" panose="02000600000000000000" pitchFamily="2" charset="-128"/>
              </a:rPr>
              <a:t>)</a:t>
            </a:r>
            <a:r>
              <a:rPr kumimoji="1" lang="ja-JP" altLang="en-US" dirty="0">
                <a:latin typeface="たぬき油性マジック" panose="02000600000000000000" pitchFamily="2" charset="-128"/>
                <a:ea typeface="たぬき油性マジック" panose="02000600000000000000" pitchFamily="2" charset="-128"/>
              </a:rPr>
              <a:t>に依存可能</a:t>
            </a:r>
          </a:p>
        </p:txBody>
      </p:sp>
      <p:sp>
        <p:nvSpPr>
          <p:cNvPr id="4" name="正方形/長方形 3">
            <a:extLst>
              <a:ext uri="{FF2B5EF4-FFF2-40B4-BE49-F238E27FC236}">
                <a16:creationId xmlns:a16="http://schemas.microsoft.com/office/drawing/2014/main" id="{C080BA4D-FDA1-4A2B-AD2A-0CBB58D96EDA}"/>
              </a:ext>
            </a:extLst>
          </p:cNvPr>
          <p:cNvSpPr/>
          <p:nvPr/>
        </p:nvSpPr>
        <p:spPr>
          <a:xfrm>
            <a:off x="7264400" y="4001294"/>
            <a:ext cx="464312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latin typeface="Consolas" panose="020B0609020204030204" pitchFamily="49" charset="0"/>
              </a:rPr>
              <a:t>my_repo</a:t>
            </a:r>
            <a:endParaRPr kumimoji="1" lang="en-US" altLang="ja-JP" dirty="0">
              <a:solidFill>
                <a:schemeClr val="tx1"/>
              </a:solidFill>
              <a:latin typeface="Consolas" panose="020B0609020204030204" pitchFamily="49" charset="0"/>
            </a:endParaRPr>
          </a:p>
          <a:p>
            <a:pPr algn="ctr"/>
            <a:r>
              <a:rPr kumimoji="1" lang="ja-JP" altLang="en-US" dirty="0">
                <a:solidFill>
                  <a:schemeClr val="tx1"/>
                </a:solidFill>
                <a:latin typeface="たぬき油性マジック" panose="02000600000000000000" pitchFamily="2" charset="-128"/>
                <a:ea typeface="たぬき油性マジック" panose="02000600000000000000" pitchFamily="2" charset="-128"/>
              </a:rPr>
              <a:t>私有のパッケージ、病的なビルド</a:t>
            </a:r>
          </a:p>
        </p:txBody>
      </p:sp>
      <p:sp>
        <p:nvSpPr>
          <p:cNvPr id="5" name="正方形/長方形 4">
            <a:extLst>
              <a:ext uri="{FF2B5EF4-FFF2-40B4-BE49-F238E27FC236}">
                <a16:creationId xmlns:a16="http://schemas.microsoft.com/office/drawing/2014/main" id="{F81E8CD3-0820-483F-BF12-07A066346020}"/>
              </a:ext>
            </a:extLst>
          </p:cNvPr>
          <p:cNvSpPr/>
          <p:nvPr/>
        </p:nvSpPr>
        <p:spPr>
          <a:xfrm>
            <a:off x="7264400" y="5262563"/>
            <a:ext cx="4643120" cy="914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solidFill>
                  <a:schemeClr val="tx1"/>
                </a:solidFill>
                <a:latin typeface="Consolas" panose="020B0609020204030204" pitchFamily="49" charset="0"/>
              </a:rPr>
              <a:t>spack</a:t>
            </a:r>
            <a:r>
              <a:rPr lang="en-US" altLang="ja-JP" dirty="0">
                <a:solidFill>
                  <a:schemeClr val="tx1"/>
                </a:solidFill>
                <a:latin typeface="Consolas" panose="020B0609020204030204" pitchFamily="49" charset="0"/>
              </a:rPr>
              <a:t>/var/</a:t>
            </a:r>
            <a:r>
              <a:rPr lang="en-US" altLang="ja-JP" dirty="0" err="1">
                <a:solidFill>
                  <a:schemeClr val="tx1"/>
                </a:solidFill>
                <a:latin typeface="Consolas" panose="020B0609020204030204" pitchFamily="49" charset="0"/>
              </a:rPr>
              <a:t>spack</a:t>
            </a:r>
            <a:r>
              <a:rPr lang="en-US" altLang="ja-JP" dirty="0">
                <a:solidFill>
                  <a:schemeClr val="tx1"/>
                </a:solidFill>
                <a:latin typeface="Consolas" panose="020B0609020204030204" pitchFamily="49" charset="0"/>
              </a:rPr>
              <a:t>/repos/</a:t>
            </a:r>
            <a:r>
              <a:rPr lang="en-US" altLang="ja-JP" dirty="0" err="1">
                <a:solidFill>
                  <a:schemeClr val="tx1"/>
                </a:solidFill>
                <a:latin typeface="Consolas" panose="020B0609020204030204" pitchFamily="49" charset="0"/>
              </a:rPr>
              <a:t>builtin</a:t>
            </a:r>
            <a:endParaRPr kumimoji="1" lang="en-US" altLang="ja-JP" dirty="0">
              <a:solidFill>
                <a:schemeClr val="tx1"/>
              </a:solidFill>
              <a:latin typeface="Consolas" panose="020B0609020204030204" pitchFamily="49" charset="0"/>
            </a:endParaRPr>
          </a:p>
          <a:p>
            <a:pPr algn="ctr"/>
            <a:r>
              <a:rPr lang="en-US" altLang="ja-JP" dirty="0" err="1">
                <a:solidFill>
                  <a:schemeClr val="tx1"/>
                </a:solidFill>
                <a:latin typeface="たぬき油性マジック" panose="02000600000000000000" pitchFamily="2" charset="-128"/>
                <a:ea typeface="たぬき油性マジック" panose="02000600000000000000" pitchFamily="2" charset="-128"/>
              </a:rPr>
              <a:t>Spack</a:t>
            </a:r>
            <a:r>
              <a:rPr lang="ja-JP" altLang="en-US" dirty="0">
                <a:solidFill>
                  <a:schemeClr val="tx1"/>
                </a:solidFill>
                <a:latin typeface="たぬき油性マジック" panose="02000600000000000000" pitchFamily="2" charset="-128"/>
                <a:ea typeface="たぬき油性マジック" panose="02000600000000000000" pitchFamily="2" charset="-128"/>
              </a:rPr>
              <a:t>メインラインの</a:t>
            </a:r>
            <a:r>
              <a:rPr lang="en-US" altLang="ja-JP" dirty="0">
                <a:solidFill>
                  <a:schemeClr val="tx1"/>
                </a:solidFill>
                <a:latin typeface="たぬき油性マジック" panose="02000600000000000000" pitchFamily="2" charset="-128"/>
                <a:ea typeface="たぬき油性マジック" panose="02000600000000000000" pitchFamily="2" charset="-128"/>
              </a:rPr>
              <a:t>“</a:t>
            </a:r>
            <a:r>
              <a:rPr lang="ja-JP" altLang="en-US" dirty="0">
                <a:solidFill>
                  <a:schemeClr val="tx1"/>
                </a:solidFill>
                <a:latin typeface="たぬき油性マジック" panose="02000600000000000000" pitchFamily="2" charset="-128"/>
                <a:ea typeface="たぬき油性マジック" panose="02000600000000000000" pitchFamily="2" charset="-128"/>
              </a:rPr>
              <a:t>標準</a:t>
            </a:r>
            <a:r>
              <a:rPr lang="en-US" altLang="ja-JP" dirty="0">
                <a:solidFill>
                  <a:schemeClr val="tx1"/>
                </a:solidFill>
                <a:latin typeface="たぬき油性マジック" panose="02000600000000000000" pitchFamily="2" charset="-128"/>
                <a:ea typeface="たぬき油性マジック" panose="02000600000000000000" pitchFamily="2" charset="-128"/>
              </a:rPr>
              <a:t>”</a:t>
            </a:r>
            <a:r>
              <a:rPr lang="ja-JP" altLang="en-US" dirty="0">
                <a:solidFill>
                  <a:schemeClr val="tx1"/>
                </a:solidFill>
                <a:latin typeface="たぬき油性マジック" panose="02000600000000000000" pitchFamily="2" charset="-128"/>
                <a:ea typeface="たぬき油性マジック" panose="02000600000000000000" pitchFamily="2" charset="-128"/>
              </a:rPr>
              <a:t>パッケージ</a:t>
            </a:r>
            <a:endParaRPr kumimoji="1" lang="ja-JP" altLang="en-US" dirty="0">
              <a:solidFill>
                <a:schemeClr val="tx1"/>
              </a:solidFill>
              <a:latin typeface="たぬき油性マジック" panose="02000600000000000000" pitchFamily="2" charset="-128"/>
              <a:ea typeface="たぬき油性マジック" panose="02000600000000000000" pitchFamily="2" charset="-128"/>
            </a:endParaRPr>
          </a:p>
        </p:txBody>
      </p:sp>
      <p:sp>
        <p:nvSpPr>
          <p:cNvPr id="6" name="矢印: 右カーブ 5">
            <a:extLst>
              <a:ext uri="{FF2B5EF4-FFF2-40B4-BE49-F238E27FC236}">
                <a16:creationId xmlns:a16="http://schemas.microsoft.com/office/drawing/2014/main" id="{FEF016BC-3007-42BA-A573-22557A5A658E}"/>
              </a:ext>
            </a:extLst>
          </p:cNvPr>
          <p:cNvSpPr/>
          <p:nvPr/>
        </p:nvSpPr>
        <p:spPr>
          <a:xfrm>
            <a:off x="6532880" y="4503611"/>
            <a:ext cx="731520" cy="1325562"/>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solidFill>
                <a:schemeClr val="tx1"/>
              </a:solidFill>
            </a:endParaRPr>
          </a:p>
        </p:txBody>
      </p:sp>
      <p:pic>
        <p:nvPicPr>
          <p:cNvPr id="8" name="図 7">
            <a:extLst>
              <a:ext uri="{FF2B5EF4-FFF2-40B4-BE49-F238E27FC236}">
                <a16:creationId xmlns:a16="http://schemas.microsoft.com/office/drawing/2014/main" id="{30FFE765-705F-46B1-A142-C25ED0B91C0F}"/>
              </a:ext>
            </a:extLst>
          </p:cNvPr>
          <p:cNvPicPr>
            <a:picLocks noChangeAspect="1"/>
          </p:cNvPicPr>
          <p:nvPr/>
        </p:nvPicPr>
        <p:blipFill>
          <a:blip r:embed="rId2"/>
          <a:stretch>
            <a:fillRect/>
          </a:stretch>
        </p:blipFill>
        <p:spPr>
          <a:xfrm>
            <a:off x="6359645" y="1885162"/>
            <a:ext cx="5810355" cy="1743868"/>
          </a:xfrm>
          <a:prstGeom prst="rect">
            <a:avLst/>
          </a:prstGeom>
        </p:spPr>
      </p:pic>
    </p:spTree>
    <p:extLst>
      <p:ext uri="{BB962C8B-B14F-4D97-AF65-F5344CB8AC3E}">
        <p14:creationId xmlns:p14="http://schemas.microsoft.com/office/powerpoint/2010/main" val="839707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19C764-AAC4-41E4-BFD0-EBEA561B5C44}"/>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ミラー</a:t>
            </a:r>
          </a:p>
        </p:txBody>
      </p:sp>
      <p:sp>
        <p:nvSpPr>
          <p:cNvPr id="3" name="コンテンツ プレースホルダー 2">
            <a:extLst>
              <a:ext uri="{FF2B5EF4-FFF2-40B4-BE49-F238E27FC236}">
                <a16:creationId xmlns:a16="http://schemas.microsoft.com/office/drawing/2014/main" id="{301F594B-E9FA-443B-8ED7-18BE948EBF01}"/>
              </a:ext>
            </a:extLst>
          </p:cNvPr>
          <p:cNvSpPr>
            <a:spLocks noGrp="1"/>
          </p:cNvSpPr>
          <p:nvPr>
            <p:ph idx="1"/>
          </p:nvPr>
        </p:nvSpPr>
        <p:spPr>
          <a:xfrm>
            <a:off x="838200" y="1825625"/>
            <a:ext cx="6121400" cy="4351338"/>
          </a:xfrm>
        </p:spPr>
        <p:txBody>
          <a:bodyPr>
            <a:normAutofit fontScale="92500" lnSpcReduction="200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はユーザにミラー定義を許可</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ファイルシステム内のディレクトリ</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Web</a:t>
            </a:r>
            <a:r>
              <a:rPr kumimoji="1" lang="ja-JP" altLang="en-US" dirty="0">
                <a:latin typeface="たぬき油性マジック" panose="02000600000000000000" pitchFamily="2" charset="-128"/>
                <a:ea typeface="たぬき油性マジック" panose="02000600000000000000" pitchFamily="2" charset="-128"/>
              </a:rPr>
              <a:t>サーバ上</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S3</a:t>
            </a:r>
            <a:r>
              <a:rPr lang="ja-JP" altLang="en-US" dirty="0">
                <a:latin typeface="たぬき油性マジック" panose="02000600000000000000" pitchFamily="2" charset="-128"/>
                <a:ea typeface="たぬき油性マジック" panose="02000600000000000000" pitchFamily="2" charset="-128"/>
              </a:rPr>
              <a:t>バケット内</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ミラーは、フェッチされた</a:t>
            </a:r>
            <a:r>
              <a:rPr kumimoji="1" lang="en-US" altLang="ja-JP" dirty="0">
                <a:latin typeface="たぬき油性マジック" panose="02000600000000000000" pitchFamily="2" charset="-128"/>
                <a:ea typeface="たぬき油性マジック" panose="02000600000000000000" pitchFamily="2" charset="-128"/>
              </a:rPr>
              <a:t>tar</a:t>
            </a:r>
            <a:r>
              <a:rPr kumimoji="1" lang="ja-JP" altLang="en-US" dirty="0">
                <a:latin typeface="たぬき油性マジック" panose="02000600000000000000" pitchFamily="2" charset="-128"/>
                <a:ea typeface="たぬき油性マジック" panose="02000600000000000000" pitchFamily="2" charset="-128"/>
              </a:rPr>
              <a:t>書庫、リポジトリ、およびビルドに必要なその他のリソースのアーカイブ</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バイナリパッケージも含めることが可能</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デフォルトでは </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はこれまでにフェッチした全てのミラーを </a:t>
            </a:r>
            <a:r>
              <a:rPr kumimoji="1" lang="en-US" altLang="ja-JP" dirty="0">
                <a:latin typeface="たぬき油性マジック" panose="02000600000000000000" pitchFamily="2" charset="-128"/>
                <a:ea typeface="たぬき油性マジック" panose="02000600000000000000" pitchFamily="2" charset="-128"/>
              </a:rPr>
              <a:t>var/</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/cache </a:t>
            </a:r>
            <a:r>
              <a:rPr kumimoji="1" lang="ja-JP" altLang="en-US" dirty="0">
                <a:latin typeface="たぬき油性マジック" panose="02000600000000000000" pitchFamily="2" charset="-128"/>
                <a:ea typeface="たぬき油性マジック" panose="02000600000000000000" pitchFamily="2" charset="-128"/>
              </a:rPr>
              <a:t>に保持</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サイト内部にミラーをホスト可能</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詳細はドキュメントを参照のこと</a:t>
            </a:r>
          </a:p>
        </p:txBody>
      </p:sp>
      <p:sp>
        <p:nvSpPr>
          <p:cNvPr id="4" name="雲 3">
            <a:extLst>
              <a:ext uri="{FF2B5EF4-FFF2-40B4-BE49-F238E27FC236}">
                <a16:creationId xmlns:a16="http://schemas.microsoft.com/office/drawing/2014/main" id="{0FC3EAE6-4A99-4C1E-9DB0-F56456891A49}"/>
              </a:ext>
            </a:extLst>
          </p:cNvPr>
          <p:cNvSpPr/>
          <p:nvPr/>
        </p:nvSpPr>
        <p:spPr>
          <a:xfrm>
            <a:off x="7675880" y="1548448"/>
            <a:ext cx="3677920" cy="914400"/>
          </a:xfrm>
          <a:prstGeom prst="cloud">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たぬき油性マジック" panose="02000600000000000000" pitchFamily="2" charset="-128"/>
                <a:ea typeface="たぬき油性マジック" panose="02000600000000000000" pitchFamily="2" charset="-128"/>
              </a:rPr>
              <a:t>インターネット上のオリジナルソース</a:t>
            </a:r>
            <a:endParaRPr kumimoji="1" lang="ja-JP" altLang="en-US" dirty="0">
              <a:solidFill>
                <a:schemeClr val="tx1"/>
              </a:solidFill>
              <a:latin typeface="たぬき油性マジック" panose="02000600000000000000" pitchFamily="2" charset="-128"/>
              <a:ea typeface="たぬき油性マジック" panose="02000600000000000000" pitchFamily="2" charset="-128"/>
            </a:endParaRPr>
          </a:p>
        </p:txBody>
      </p:sp>
      <p:sp>
        <p:nvSpPr>
          <p:cNvPr id="5" name="正方形/長方形 4">
            <a:extLst>
              <a:ext uri="{FF2B5EF4-FFF2-40B4-BE49-F238E27FC236}">
                <a16:creationId xmlns:a16="http://schemas.microsoft.com/office/drawing/2014/main" id="{CB629ABA-B00F-4FCB-89DB-C131C4C96CC9}"/>
              </a:ext>
            </a:extLst>
          </p:cNvPr>
          <p:cNvSpPr/>
          <p:nvPr/>
        </p:nvSpPr>
        <p:spPr>
          <a:xfrm>
            <a:off x="9286240" y="2926080"/>
            <a:ext cx="1818640" cy="50292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たぬき油性マジック" panose="02000600000000000000" pitchFamily="2" charset="-128"/>
                <a:ea typeface="たぬき油性マジック" panose="02000600000000000000" pitchFamily="2" charset="-128"/>
              </a:rPr>
              <a:t>S3</a:t>
            </a:r>
            <a:r>
              <a:rPr kumimoji="1" lang="ja-JP" altLang="en-US" dirty="0">
                <a:solidFill>
                  <a:schemeClr val="tx1"/>
                </a:solidFill>
                <a:latin typeface="たぬき油性マジック" panose="02000600000000000000" pitchFamily="2" charset="-128"/>
                <a:ea typeface="たぬき油性マジック" panose="02000600000000000000" pitchFamily="2" charset="-128"/>
              </a:rPr>
              <a:t>バケット</a:t>
            </a:r>
          </a:p>
        </p:txBody>
      </p:sp>
      <p:sp>
        <p:nvSpPr>
          <p:cNvPr id="6" name="円柱 5">
            <a:extLst>
              <a:ext uri="{FF2B5EF4-FFF2-40B4-BE49-F238E27FC236}">
                <a16:creationId xmlns:a16="http://schemas.microsoft.com/office/drawing/2014/main" id="{ACEF5445-AF1B-4DD2-B2C8-85BCD8CD0A5C}"/>
              </a:ext>
            </a:extLst>
          </p:cNvPr>
          <p:cNvSpPr/>
          <p:nvPr/>
        </p:nvSpPr>
        <p:spPr>
          <a:xfrm>
            <a:off x="10282713" y="3760828"/>
            <a:ext cx="1605280" cy="91439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共有ファイルシステム</a:t>
            </a:r>
          </a:p>
        </p:txBody>
      </p:sp>
      <p:pic>
        <p:nvPicPr>
          <p:cNvPr id="10" name="図 9" descr="食品, ボール, 光 が含まれている画像&#10;&#10;自動的に生成された説明">
            <a:extLst>
              <a:ext uri="{FF2B5EF4-FFF2-40B4-BE49-F238E27FC236}">
                <a16:creationId xmlns:a16="http://schemas.microsoft.com/office/drawing/2014/main" id="{236C1695-0CF5-4DFE-922D-EAAB504A6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676" y="5309552"/>
            <a:ext cx="951864" cy="951864"/>
          </a:xfrm>
          <a:prstGeom prst="rect">
            <a:avLst/>
          </a:prstGeom>
        </p:spPr>
      </p:pic>
      <p:sp>
        <p:nvSpPr>
          <p:cNvPr id="11" name="テキスト ボックス 10">
            <a:extLst>
              <a:ext uri="{FF2B5EF4-FFF2-40B4-BE49-F238E27FC236}">
                <a16:creationId xmlns:a16="http://schemas.microsoft.com/office/drawing/2014/main" id="{AD64DDFE-EE18-4421-8758-EF85AB961D6C}"/>
              </a:ext>
            </a:extLst>
          </p:cNvPr>
          <p:cNvSpPr txBox="1"/>
          <p:nvPr/>
        </p:nvSpPr>
        <p:spPr>
          <a:xfrm>
            <a:off x="10335259" y="5721272"/>
            <a:ext cx="1500188" cy="369332"/>
          </a:xfrm>
          <a:prstGeom prst="rect">
            <a:avLst/>
          </a:prstGeom>
          <a:noFill/>
        </p:spPr>
        <p:txBody>
          <a:bodyPr wrap="square" rtlCol="0">
            <a:spAutoFit/>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ユーザ</a:t>
            </a:r>
          </a:p>
        </p:txBody>
      </p:sp>
      <p:cxnSp>
        <p:nvCxnSpPr>
          <p:cNvPr id="13" name="直線矢印コネクタ 12">
            <a:extLst>
              <a:ext uri="{FF2B5EF4-FFF2-40B4-BE49-F238E27FC236}">
                <a16:creationId xmlns:a16="http://schemas.microsoft.com/office/drawing/2014/main" id="{A5725B99-B546-4E7E-8D9E-784DAC736797}"/>
              </a:ext>
            </a:extLst>
          </p:cNvPr>
          <p:cNvCxnSpPr>
            <a:stCxn id="6" idx="3"/>
            <a:endCxn id="11" idx="0"/>
          </p:cNvCxnSpPr>
          <p:nvPr/>
        </p:nvCxnSpPr>
        <p:spPr>
          <a:xfrm>
            <a:off x="11085353" y="4675227"/>
            <a:ext cx="0" cy="1046045"/>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 name="グラフィックス 15">
            <a:extLst>
              <a:ext uri="{FF2B5EF4-FFF2-40B4-BE49-F238E27FC236}">
                <a16:creationId xmlns:a16="http://schemas.microsoft.com/office/drawing/2014/main" id="{01DD3600-A45B-4864-B425-23978B9A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0755" y="5309552"/>
            <a:ext cx="951865" cy="951865"/>
          </a:xfrm>
          <a:prstGeom prst="rect">
            <a:avLst/>
          </a:prstGeom>
        </p:spPr>
      </p:pic>
      <p:cxnSp>
        <p:nvCxnSpPr>
          <p:cNvPr id="17" name="直線矢印コネクタ 16">
            <a:extLst>
              <a:ext uri="{FF2B5EF4-FFF2-40B4-BE49-F238E27FC236}">
                <a16:creationId xmlns:a16="http://schemas.microsoft.com/office/drawing/2014/main" id="{6F1F7F15-C48E-4596-BA56-3BD415263428}"/>
              </a:ext>
            </a:extLst>
          </p:cNvPr>
          <p:cNvCxnSpPr>
            <a:cxnSpLocks/>
            <a:stCxn id="5" idx="2"/>
            <a:endCxn id="16" idx="0"/>
          </p:cNvCxnSpPr>
          <p:nvPr/>
        </p:nvCxnSpPr>
        <p:spPr>
          <a:xfrm flipH="1">
            <a:off x="9056688" y="3429000"/>
            <a:ext cx="1138872" cy="1880552"/>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A20D3B53-0D35-491F-8D19-4AA19E4C1693}"/>
              </a:ext>
            </a:extLst>
          </p:cNvPr>
          <p:cNvCxnSpPr>
            <a:cxnSpLocks/>
          </p:cNvCxnSpPr>
          <p:nvPr/>
        </p:nvCxnSpPr>
        <p:spPr>
          <a:xfrm>
            <a:off x="8662037" y="2462848"/>
            <a:ext cx="146684" cy="3104832"/>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円柱 22">
            <a:extLst>
              <a:ext uri="{FF2B5EF4-FFF2-40B4-BE49-F238E27FC236}">
                <a16:creationId xmlns:a16="http://schemas.microsoft.com/office/drawing/2014/main" id="{4B094A6D-8D84-4ED4-83AC-14EA0908EE82}"/>
              </a:ext>
            </a:extLst>
          </p:cNvPr>
          <p:cNvSpPr/>
          <p:nvPr/>
        </p:nvSpPr>
        <p:spPr>
          <a:xfrm>
            <a:off x="5968841" y="5804216"/>
            <a:ext cx="1605280" cy="91439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ja-JP" altLang="en-US" dirty="0">
                <a:latin typeface="たぬき油性マジック" panose="02000600000000000000" pitchFamily="2" charset="-128"/>
                <a:ea typeface="たぬき油性マジック" panose="02000600000000000000" pitchFamily="2" charset="-128"/>
              </a:rPr>
              <a:t>ローカル</a:t>
            </a:r>
            <a:r>
              <a:rPr kumimoji="1" lang="ja-JP" altLang="en-US" dirty="0">
                <a:latin typeface="たぬき油性マジック" panose="02000600000000000000" pitchFamily="2" charset="-128"/>
                <a:ea typeface="たぬき油性マジック" panose="02000600000000000000" pitchFamily="2" charset="-128"/>
              </a:rPr>
              <a:t>キャッシュ</a:t>
            </a:r>
          </a:p>
        </p:txBody>
      </p:sp>
      <p:cxnSp>
        <p:nvCxnSpPr>
          <p:cNvPr id="24" name="直線矢印コネクタ 23">
            <a:extLst>
              <a:ext uri="{FF2B5EF4-FFF2-40B4-BE49-F238E27FC236}">
                <a16:creationId xmlns:a16="http://schemas.microsoft.com/office/drawing/2014/main" id="{1410E50E-10D2-4B29-A8C1-F6E9A615194D}"/>
              </a:ext>
            </a:extLst>
          </p:cNvPr>
          <p:cNvCxnSpPr>
            <a:cxnSpLocks/>
            <a:stCxn id="23" idx="4"/>
            <a:endCxn id="16" idx="1"/>
          </p:cNvCxnSpPr>
          <p:nvPr/>
        </p:nvCxnSpPr>
        <p:spPr>
          <a:xfrm flipV="1">
            <a:off x="7574121" y="5785485"/>
            <a:ext cx="1006634" cy="475931"/>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8" name="図 7" descr="レンガの壁&#10;&#10;低い精度で自動的に生成された説明">
            <a:extLst>
              <a:ext uri="{FF2B5EF4-FFF2-40B4-BE49-F238E27FC236}">
                <a16:creationId xmlns:a16="http://schemas.microsoft.com/office/drawing/2014/main" id="{B7C2FFEB-B475-42D0-B325-E3E91B054D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6531" y="5804216"/>
            <a:ext cx="608161" cy="550386"/>
          </a:xfrm>
          <a:prstGeom prst="rect">
            <a:avLst/>
          </a:prstGeom>
        </p:spPr>
      </p:pic>
      <p:pic>
        <p:nvPicPr>
          <p:cNvPr id="27" name="図 26" descr="レンガの壁&#10;&#10;低い精度で自動的に生成された説明">
            <a:extLst>
              <a:ext uri="{FF2B5EF4-FFF2-40B4-BE49-F238E27FC236}">
                <a16:creationId xmlns:a16="http://schemas.microsoft.com/office/drawing/2014/main" id="{1C1D4FFE-A5CA-499C-BA48-C789CD67F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950" y="3844767"/>
            <a:ext cx="608161" cy="550386"/>
          </a:xfrm>
          <a:prstGeom prst="rect">
            <a:avLst/>
          </a:prstGeom>
        </p:spPr>
      </p:pic>
      <p:pic>
        <p:nvPicPr>
          <p:cNvPr id="28" name="図 27" descr="レンガの壁&#10;&#10;低い精度で自動的に生成された説明">
            <a:extLst>
              <a:ext uri="{FF2B5EF4-FFF2-40B4-BE49-F238E27FC236}">
                <a16:creationId xmlns:a16="http://schemas.microsoft.com/office/drawing/2014/main" id="{A25DA397-2768-440D-B600-DC3727C6E3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9340" y="4166811"/>
            <a:ext cx="608161" cy="550386"/>
          </a:xfrm>
          <a:prstGeom prst="rect">
            <a:avLst/>
          </a:prstGeom>
        </p:spPr>
      </p:pic>
      <p:pic>
        <p:nvPicPr>
          <p:cNvPr id="29" name="図 28" descr="レンガの壁&#10;&#10;低い精度で自動的に生成された説明">
            <a:extLst>
              <a:ext uri="{FF2B5EF4-FFF2-40B4-BE49-F238E27FC236}">
                <a16:creationId xmlns:a16="http://schemas.microsoft.com/office/drawing/2014/main" id="{E97114D5-0D8F-42DD-9E74-B9A723129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5400" y="4843821"/>
            <a:ext cx="608161" cy="550386"/>
          </a:xfrm>
          <a:prstGeom prst="rect">
            <a:avLst/>
          </a:prstGeom>
        </p:spPr>
      </p:pic>
    </p:spTree>
    <p:extLst>
      <p:ext uri="{BB962C8B-B14F-4D97-AF65-F5344CB8AC3E}">
        <p14:creationId xmlns:p14="http://schemas.microsoft.com/office/powerpoint/2010/main" val="483089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A89D63-E5A8-4324-A761-EFEE7BE41AF3}"/>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環境、</a:t>
            </a:r>
            <a:r>
              <a:rPr lang="en-US" altLang="ja-JP" dirty="0" err="1">
                <a:latin typeface="たぬき油性マジック" panose="02000600000000000000" pitchFamily="2" charset="-128"/>
                <a:ea typeface="たぬき油性マジック" panose="02000600000000000000" pitchFamily="2" charset="-128"/>
              </a:rPr>
              <a:t>spack.yaml</a:t>
            </a:r>
            <a:r>
              <a:rPr lang="ja-JP" altLang="en-US" dirty="0">
                <a:latin typeface="たぬき油性マジック" panose="02000600000000000000" pitchFamily="2" charset="-128"/>
                <a:ea typeface="たぬき油性マジック" panose="02000600000000000000" pitchFamily="2" charset="-128"/>
              </a:rPr>
              <a:t>、および</a:t>
            </a:r>
            <a:r>
              <a:rPr lang="en-US" altLang="ja-JP" dirty="0" err="1">
                <a:latin typeface="たぬき油性マジック" panose="02000600000000000000" pitchFamily="2" charset="-128"/>
                <a:ea typeface="たぬき油性マジック" panose="02000600000000000000" pitchFamily="2" charset="-128"/>
              </a:rPr>
              <a:t>spack.lock</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B13FAE50-64B9-421A-90B2-A1769E28B777}"/>
              </a:ext>
            </a:extLst>
          </p:cNvPr>
          <p:cNvSpPr>
            <a:spLocks noGrp="1"/>
          </p:cNvSpPr>
          <p:nvPr>
            <p:ph idx="1"/>
          </p:nvPr>
        </p:nvSpPr>
        <p:spPr/>
        <p:txBody>
          <a:bodyPr/>
          <a:lstStyle/>
          <a:p>
            <a:pPr marL="0" indent="0">
              <a:buNone/>
            </a:pPr>
            <a:r>
              <a:rPr lang="ja-JP" altLang="en-US" dirty="0">
                <a:latin typeface="たぬき油性マジック" panose="02000600000000000000" pitchFamily="2" charset="-128"/>
                <a:ea typeface="たぬき油性マジック" panose="02000600000000000000" pitchFamily="2" charset="-128"/>
              </a:rPr>
              <a:t>フォロースクリプトは </a:t>
            </a:r>
            <a:r>
              <a:rPr lang="en-US" altLang="ja-JP" dirty="0">
                <a:latin typeface="たぬき油性マジック" panose="02000600000000000000" pitchFamily="2" charset="-128"/>
                <a:ea typeface="たぬき油性マジック" panose="02000600000000000000" pitchFamily="2" charset="-128"/>
              </a:rPr>
              <a:t>spack-tutorial.readthedocs.io</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847719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0B78F2-A638-4870-B120-CD67DB5CDCA7}"/>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中央欧標準時午後</a:t>
            </a:r>
            <a:r>
              <a:rPr lang="en-US" altLang="ja-JP" dirty="0">
                <a:latin typeface="たぬき油性マジック" panose="02000600000000000000" pitchFamily="2" charset="-128"/>
                <a:ea typeface="たぬき油性マジック" panose="02000600000000000000" pitchFamily="2" charset="-128"/>
              </a:rPr>
              <a:t>4:20(</a:t>
            </a:r>
            <a:r>
              <a:rPr lang="ja-JP" altLang="en-US" dirty="0">
                <a:latin typeface="たぬき油性マジック" panose="02000600000000000000" pitchFamily="2" charset="-128"/>
                <a:ea typeface="たぬき油性マジック" panose="02000600000000000000" pitchFamily="2" charset="-128"/>
              </a:rPr>
              <a:t>太平洋夏時間午前</a:t>
            </a:r>
            <a:r>
              <a:rPr lang="en-US" altLang="ja-JP" dirty="0">
                <a:latin typeface="たぬき油性マジック" panose="02000600000000000000" pitchFamily="2" charset="-128"/>
                <a:ea typeface="たぬき油性マジック" panose="02000600000000000000" pitchFamily="2" charset="-128"/>
              </a:rPr>
              <a:t>7:20)</a:t>
            </a:r>
            <a:r>
              <a:rPr lang="ja-JP" altLang="en-US" dirty="0">
                <a:latin typeface="たぬき油性マジック" panose="02000600000000000000" pitchFamily="2" charset="-128"/>
                <a:ea typeface="たぬき油性マジック" panose="02000600000000000000" pitchFamily="2" charset="-128"/>
              </a:rPr>
              <a:t>に再開</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A7A18FB4-E445-4C75-BD64-C0CFD51138BD}"/>
              </a:ext>
            </a:extLst>
          </p:cNvPr>
          <p:cNvSpPr>
            <a:spLocks noGrp="1"/>
          </p:cNvSpPr>
          <p:nvPr>
            <p:ph idx="1"/>
          </p:nvPr>
        </p:nvSpPr>
        <p:spPr>
          <a:xfrm>
            <a:off x="838200" y="1825625"/>
            <a:ext cx="6248400" cy="4351338"/>
          </a:xfrm>
        </p:spPr>
        <p:txBody>
          <a:bodyPr/>
          <a:lstStyle/>
          <a:p>
            <a:r>
              <a:rPr kumimoji="1" lang="ja-JP" altLang="en-US" dirty="0">
                <a:latin typeface="たぬき油性マジック" panose="02000600000000000000" pitchFamily="2" charset="-128"/>
                <a:ea typeface="たぬき油性マジック" panose="02000600000000000000" pitchFamily="2" charset="-128"/>
              </a:rPr>
              <a:t>このスライドや関連スクリプト</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a:t>
            </a:r>
          </a:p>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チャットルーム</a:t>
            </a:r>
            <a:r>
              <a:rPr kumimoji="1" lang="en-US" altLang="ja-JP" dirty="0">
                <a:latin typeface="たぬき油性マジック" panose="02000600000000000000" pitchFamily="2" charset="-128"/>
                <a:ea typeface="たぬき油性マジック" panose="02000600000000000000" pitchFamily="2" charset="-128"/>
              </a:rPr>
              <a:t>(Slack)</a:t>
            </a:r>
          </a:p>
          <a:p>
            <a:pPr lvl="1"/>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slack.spack.io</a:t>
            </a:r>
          </a:p>
          <a:p>
            <a:pPr lvl="1"/>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tutor</a:t>
            </a:r>
            <a:r>
              <a:rPr lang="en-US" altLang="ja-JP" dirty="0">
                <a:solidFill>
                  <a:schemeClr val="accent1"/>
                </a:solidFill>
                <a:latin typeface="たぬき油性マジック" panose="02000600000000000000" pitchFamily="2" charset="-128"/>
                <a:ea typeface="たぬき油性マジック" panose="02000600000000000000" pitchFamily="2" charset="-128"/>
              </a:rPr>
              <a:t>ial</a:t>
            </a:r>
            <a:r>
              <a:rPr lang="ja-JP" altLang="en-US" dirty="0">
                <a:solidFill>
                  <a:schemeClr val="accent1"/>
                </a:solidFill>
                <a:latin typeface="たぬき油性マジック" panose="02000600000000000000" pitchFamily="2" charset="-128"/>
                <a:ea typeface="たぬき油性マジック" panose="02000600000000000000" pitchFamily="2" charset="-128"/>
              </a:rPr>
              <a:t>チャネルへ参加のこと</a:t>
            </a:r>
            <a:endParaRPr lang="en-US" altLang="ja-JP" dirty="0">
              <a:solidFill>
                <a:schemeClr val="accent1"/>
              </a:solidFill>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Slack</a:t>
            </a:r>
            <a:r>
              <a:rPr kumimoji="1" lang="ja-JP" altLang="en-US" dirty="0">
                <a:latin typeface="たぬき油性マジック" panose="02000600000000000000" pitchFamily="2" charset="-128"/>
                <a:ea typeface="たぬき油性マジック" panose="02000600000000000000" pitchFamily="2" charset="-128"/>
              </a:rPr>
              <a:t>に一度参加するとハンズオンエクササイズのためのログイン認証が与えられる</a:t>
            </a:r>
          </a:p>
          <a:p>
            <a:endParaRPr kumimoji="1" lang="ja-JP" altLang="en-US" dirty="0"/>
          </a:p>
        </p:txBody>
      </p:sp>
      <p:pic>
        <p:nvPicPr>
          <p:cNvPr id="4" name="図 3">
            <a:extLst>
              <a:ext uri="{FF2B5EF4-FFF2-40B4-BE49-F238E27FC236}">
                <a16:creationId xmlns:a16="http://schemas.microsoft.com/office/drawing/2014/main" id="{D927993E-EEA7-4050-8AE9-163D61BCBF7B}"/>
              </a:ext>
            </a:extLst>
          </p:cNvPr>
          <p:cNvPicPr>
            <a:picLocks noChangeAspect="1"/>
          </p:cNvPicPr>
          <p:nvPr/>
        </p:nvPicPr>
        <p:blipFill>
          <a:blip r:embed="rId2"/>
          <a:stretch>
            <a:fillRect/>
          </a:stretch>
        </p:blipFill>
        <p:spPr>
          <a:xfrm>
            <a:off x="7200900" y="1078470"/>
            <a:ext cx="4991100" cy="5779530"/>
          </a:xfrm>
          <a:prstGeom prst="rect">
            <a:avLst/>
          </a:prstGeom>
        </p:spPr>
      </p:pic>
    </p:spTree>
    <p:extLst>
      <p:ext uri="{BB962C8B-B14F-4D97-AF65-F5344CB8AC3E}">
        <p14:creationId xmlns:p14="http://schemas.microsoft.com/office/powerpoint/2010/main" val="2502868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D44FD-DF72-466F-BAF4-30F82C65589A}"/>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ハンズオン：構成</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10C728AC-A469-427C-BE9B-4AA869EFB093}"/>
              </a:ext>
            </a:extLst>
          </p:cNvPr>
          <p:cNvSpPr>
            <a:spLocks noGrp="1"/>
          </p:cNvSpPr>
          <p:nvPr>
            <p:ph idx="1"/>
          </p:nvPr>
        </p:nvSpPr>
        <p:spPr/>
        <p:txBody>
          <a:bodyPr/>
          <a:lstStyle/>
          <a:p>
            <a:pPr marL="0" indent="0">
              <a:buNone/>
            </a:pPr>
            <a:r>
              <a:rPr kumimoji="1" lang="ja-JP" altLang="en-US" dirty="0">
                <a:latin typeface="たぬき油性マジック" panose="02000600000000000000" pitchFamily="2" charset="-128"/>
                <a:ea typeface="たぬき油性マジック" panose="02000600000000000000" pitchFamily="2" charset="-128"/>
              </a:rPr>
              <a:t>フォロースクリプトは </a:t>
            </a:r>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a:t>
            </a:r>
            <a:endParaRPr kumimoji="1" lang="ja-JP" altLang="en-US" dirty="0">
              <a:solidFill>
                <a:schemeClr val="accent1"/>
              </a:solidFill>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154284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72EFEF-2E18-4289-8867-8BBF6B2EEE36}"/>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チュートリアル資料</a:t>
            </a:r>
          </a:p>
        </p:txBody>
      </p:sp>
      <p:sp>
        <p:nvSpPr>
          <p:cNvPr id="3" name="コンテンツ プレースホルダー 2">
            <a:extLst>
              <a:ext uri="{FF2B5EF4-FFF2-40B4-BE49-F238E27FC236}">
                <a16:creationId xmlns:a16="http://schemas.microsoft.com/office/drawing/2014/main" id="{A1567893-AF8A-4696-8FD8-7705A132B80A}"/>
              </a:ext>
            </a:extLst>
          </p:cNvPr>
          <p:cNvSpPr>
            <a:spLocks noGrp="1"/>
          </p:cNvSpPr>
          <p:nvPr>
            <p:ph idx="1"/>
          </p:nvPr>
        </p:nvSpPr>
        <p:spPr>
          <a:xfrm>
            <a:off x="838200" y="1825625"/>
            <a:ext cx="5257800" cy="4351338"/>
          </a:xfrm>
        </p:spPr>
        <p:txBody>
          <a:bodyPr/>
          <a:lstStyle/>
          <a:p>
            <a:r>
              <a:rPr kumimoji="1" lang="ja-JP" altLang="en-US" dirty="0">
                <a:latin typeface="たぬき油性マジック" panose="02000600000000000000" pitchFamily="2" charset="-128"/>
                <a:ea typeface="たぬき油性マジック" panose="02000600000000000000" pitchFamily="2" charset="-128"/>
              </a:rPr>
              <a:t>このスライドや関連スクリプト</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a:t>
            </a:r>
          </a:p>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チャットルーム</a:t>
            </a:r>
            <a:r>
              <a:rPr kumimoji="1" lang="en-US" altLang="ja-JP" dirty="0">
                <a:latin typeface="たぬき油性マジック" panose="02000600000000000000" pitchFamily="2" charset="-128"/>
                <a:ea typeface="たぬき油性マジック" panose="02000600000000000000" pitchFamily="2" charset="-128"/>
              </a:rPr>
              <a:t>(Slack)</a:t>
            </a:r>
          </a:p>
          <a:p>
            <a:pPr lvl="1"/>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slack.spack.io</a:t>
            </a:r>
          </a:p>
          <a:p>
            <a:pPr lvl="1"/>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tutor</a:t>
            </a:r>
            <a:r>
              <a:rPr lang="en-US" altLang="ja-JP" dirty="0">
                <a:solidFill>
                  <a:schemeClr val="accent1"/>
                </a:solidFill>
                <a:latin typeface="たぬき油性マジック" panose="02000600000000000000" pitchFamily="2" charset="-128"/>
                <a:ea typeface="たぬき油性マジック" panose="02000600000000000000" pitchFamily="2" charset="-128"/>
              </a:rPr>
              <a:t>ial</a:t>
            </a:r>
            <a:r>
              <a:rPr lang="ja-JP" altLang="en-US" dirty="0">
                <a:solidFill>
                  <a:schemeClr val="accent1"/>
                </a:solidFill>
                <a:latin typeface="たぬき油性マジック" panose="02000600000000000000" pitchFamily="2" charset="-128"/>
                <a:ea typeface="たぬき油性マジック" panose="02000600000000000000" pitchFamily="2" charset="-128"/>
              </a:rPr>
              <a:t>チャネルへ参加のこと</a:t>
            </a:r>
            <a:endParaRPr lang="en-US" altLang="ja-JP" dirty="0">
              <a:solidFill>
                <a:schemeClr val="accent1"/>
              </a:solidFill>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Slack</a:t>
            </a:r>
            <a:r>
              <a:rPr kumimoji="1" lang="ja-JP" altLang="en-US" dirty="0">
                <a:latin typeface="たぬき油性マジック" panose="02000600000000000000" pitchFamily="2" charset="-128"/>
                <a:ea typeface="たぬき油性マジック" panose="02000600000000000000" pitchFamily="2" charset="-128"/>
              </a:rPr>
              <a:t>に一度参加するとハンズオンエクササイズのためのログイン認証が与えられる</a:t>
            </a:r>
          </a:p>
        </p:txBody>
      </p:sp>
      <p:pic>
        <p:nvPicPr>
          <p:cNvPr id="5" name="図 4">
            <a:extLst>
              <a:ext uri="{FF2B5EF4-FFF2-40B4-BE49-F238E27FC236}">
                <a16:creationId xmlns:a16="http://schemas.microsoft.com/office/drawing/2014/main" id="{233C66DA-0ADF-4D2E-811D-B6DCF9AEA8A0}"/>
              </a:ext>
            </a:extLst>
          </p:cNvPr>
          <p:cNvPicPr>
            <a:picLocks noChangeAspect="1"/>
          </p:cNvPicPr>
          <p:nvPr/>
        </p:nvPicPr>
        <p:blipFill>
          <a:blip r:embed="rId2"/>
          <a:stretch>
            <a:fillRect/>
          </a:stretch>
        </p:blipFill>
        <p:spPr>
          <a:xfrm>
            <a:off x="6269552" y="0"/>
            <a:ext cx="5922448" cy="6858000"/>
          </a:xfrm>
          <a:prstGeom prst="rect">
            <a:avLst/>
          </a:prstGeom>
        </p:spPr>
      </p:pic>
    </p:spTree>
    <p:extLst>
      <p:ext uri="{BB962C8B-B14F-4D97-AF65-F5344CB8AC3E}">
        <p14:creationId xmlns:p14="http://schemas.microsoft.com/office/powerpoint/2010/main" val="182069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D44FD-DF72-466F-BAF4-30F82C65589A}"/>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ハンズオン：パッケージ作成</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10C728AC-A469-427C-BE9B-4AA869EFB093}"/>
              </a:ext>
            </a:extLst>
          </p:cNvPr>
          <p:cNvSpPr>
            <a:spLocks noGrp="1"/>
          </p:cNvSpPr>
          <p:nvPr>
            <p:ph idx="1"/>
          </p:nvPr>
        </p:nvSpPr>
        <p:spPr/>
        <p:txBody>
          <a:bodyPr/>
          <a:lstStyle/>
          <a:p>
            <a:pPr marL="0" indent="0">
              <a:buNone/>
            </a:pPr>
            <a:r>
              <a:rPr kumimoji="1" lang="ja-JP" altLang="en-US" dirty="0">
                <a:latin typeface="たぬき油性マジック" panose="02000600000000000000" pitchFamily="2" charset="-128"/>
                <a:ea typeface="たぬき油性マジック" panose="02000600000000000000" pitchFamily="2" charset="-128"/>
              </a:rPr>
              <a:t>フォロースクリプトは </a:t>
            </a:r>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a:t>
            </a:r>
            <a:endParaRPr kumimoji="1" lang="ja-JP" altLang="en-US" dirty="0">
              <a:solidFill>
                <a:schemeClr val="accent1"/>
              </a:solidFill>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767179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D44FD-DF72-466F-BAF4-30F82C65589A}"/>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ハンズオン：開発者ワークフロー</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10C728AC-A469-427C-BE9B-4AA869EFB093}"/>
              </a:ext>
            </a:extLst>
          </p:cNvPr>
          <p:cNvSpPr>
            <a:spLocks noGrp="1"/>
          </p:cNvSpPr>
          <p:nvPr>
            <p:ph idx="1"/>
          </p:nvPr>
        </p:nvSpPr>
        <p:spPr/>
        <p:txBody>
          <a:bodyPr/>
          <a:lstStyle/>
          <a:p>
            <a:pPr marL="0" indent="0">
              <a:buNone/>
            </a:pPr>
            <a:r>
              <a:rPr kumimoji="1" lang="ja-JP" altLang="en-US" dirty="0">
                <a:latin typeface="たぬき油性マジック" panose="02000600000000000000" pitchFamily="2" charset="-128"/>
                <a:ea typeface="たぬき油性マジック" panose="02000600000000000000" pitchFamily="2" charset="-128"/>
              </a:rPr>
              <a:t>フォロースクリプトは </a:t>
            </a:r>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a:t>
            </a:r>
            <a:endParaRPr kumimoji="1" lang="ja-JP" altLang="en-US" dirty="0">
              <a:solidFill>
                <a:schemeClr val="accent1"/>
              </a:solidFill>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3995677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D44FD-DF72-466F-BAF4-30F82C65589A}"/>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ハンズオン：バイナリキャッシュおよびミラー</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10C728AC-A469-427C-BE9B-4AA869EFB093}"/>
              </a:ext>
            </a:extLst>
          </p:cNvPr>
          <p:cNvSpPr>
            <a:spLocks noGrp="1"/>
          </p:cNvSpPr>
          <p:nvPr>
            <p:ph idx="1"/>
          </p:nvPr>
        </p:nvSpPr>
        <p:spPr/>
        <p:txBody>
          <a:bodyPr/>
          <a:lstStyle/>
          <a:p>
            <a:pPr marL="0" indent="0">
              <a:buNone/>
            </a:pPr>
            <a:r>
              <a:rPr kumimoji="1" lang="ja-JP" altLang="en-US" dirty="0">
                <a:latin typeface="たぬき油性マジック" panose="02000600000000000000" pitchFamily="2" charset="-128"/>
                <a:ea typeface="たぬき油性マジック" panose="02000600000000000000" pitchFamily="2" charset="-128"/>
              </a:rPr>
              <a:t>フォロースクリプトは </a:t>
            </a:r>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a:t>
            </a:r>
            <a:endParaRPr kumimoji="1" lang="ja-JP" altLang="en-US" dirty="0">
              <a:solidFill>
                <a:schemeClr val="accent1"/>
              </a:solidFill>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3598480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9A381-AA84-4C5D-B1CB-8C661CB85D99}"/>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アジェンダ</a:t>
            </a:r>
          </a:p>
        </p:txBody>
      </p:sp>
      <p:sp>
        <p:nvSpPr>
          <p:cNvPr id="3" name="テキスト プレースホルダー 2">
            <a:extLst>
              <a:ext uri="{FF2B5EF4-FFF2-40B4-BE49-F238E27FC236}">
                <a16:creationId xmlns:a16="http://schemas.microsoft.com/office/drawing/2014/main" id="{424C3AE7-3B3B-4C37-9182-3B1745679214}"/>
              </a:ext>
            </a:extLst>
          </p:cNvPr>
          <p:cNvSpPr>
            <a:spLocks noGrp="1"/>
          </p:cNvSpPr>
          <p:nvPr>
            <p:ph type="body" idx="1"/>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午前</a:t>
            </a:r>
          </a:p>
        </p:txBody>
      </p:sp>
      <p:sp>
        <p:nvSpPr>
          <p:cNvPr id="4" name="コンテンツ プレースホルダー 3">
            <a:extLst>
              <a:ext uri="{FF2B5EF4-FFF2-40B4-BE49-F238E27FC236}">
                <a16:creationId xmlns:a16="http://schemas.microsoft.com/office/drawing/2014/main" id="{9878E155-B4C7-4B61-A1C8-C6E7C49E3448}"/>
              </a:ext>
            </a:extLst>
          </p:cNvPr>
          <p:cNvSpPr>
            <a:spLocks noGrp="1"/>
          </p:cNvSpPr>
          <p:nvPr>
            <p:ph sz="half" idx="2"/>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イントロ</a:t>
            </a:r>
            <a:r>
              <a:rPr kumimoji="1" lang="en-US" altLang="ja-JP" dirty="0">
                <a:latin typeface="たぬき油性マジック" panose="02000600000000000000" pitchFamily="2" charset="-128"/>
                <a:ea typeface="たぬき油性マジック" panose="02000600000000000000" pitchFamily="2" charset="-128"/>
              </a:rPr>
              <a:t>			10</a:t>
            </a:r>
            <a:r>
              <a:rPr kumimoji="1" lang="ja-JP" altLang="en-US" dirty="0">
                <a:latin typeface="たぬき油性マジック" panose="02000600000000000000" pitchFamily="2" charset="-128"/>
                <a:ea typeface="たぬき油性マジック" panose="02000600000000000000" pitchFamily="2" charset="-128"/>
              </a:rPr>
              <a:t>分</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基礎</a:t>
            </a:r>
            <a:r>
              <a:rPr lang="en-US" altLang="ja-JP" dirty="0">
                <a:latin typeface="たぬき油性マジック" panose="02000600000000000000" pitchFamily="2" charset="-128"/>
                <a:ea typeface="たぬき油性マジック" panose="02000600000000000000" pitchFamily="2" charset="-128"/>
              </a:rPr>
              <a:t>			45</a:t>
            </a:r>
            <a:r>
              <a:rPr lang="ja-JP" altLang="en-US" dirty="0">
                <a:latin typeface="たぬき油性マジック" panose="02000600000000000000" pitchFamily="2" charset="-128"/>
                <a:ea typeface="たぬき油性マジック" panose="02000600000000000000" pitchFamily="2" charset="-128"/>
              </a:rPr>
              <a:t>分</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コンセプト</a:t>
            </a:r>
            <a:r>
              <a:rPr lang="en-US" altLang="ja-JP" dirty="0">
                <a:latin typeface="たぬき油性マジック" panose="02000600000000000000" pitchFamily="2" charset="-128"/>
                <a:ea typeface="たぬき油性マジック" panose="02000600000000000000" pitchFamily="2" charset="-128"/>
              </a:rPr>
              <a:t>		20</a:t>
            </a:r>
            <a:r>
              <a:rPr lang="ja-JP" altLang="en-US" dirty="0">
                <a:latin typeface="たぬき油性マジック" panose="02000600000000000000" pitchFamily="2" charset="-128"/>
                <a:ea typeface="たぬき油性マジック" panose="02000600000000000000" pitchFamily="2" charset="-128"/>
              </a:rPr>
              <a:t>分</a:t>
            </a:r>
            <a:endParaRPr lang="en-US" altLang="ja-JP" dirty="0">
              <a:latin typeface="たぬき油性マジック" panose="02000600000000000000" pitchFamily="2" charset="-128"/>
              <a:ea typeface="たぬき油性マジック" panose="02000600000000000000" pitchFamily="2" charset="-128"/>
            </a:endParaRPr>
          </a:p>
          <a:p>
            <a:pPr marL="0" indent="0">
              <a:buNone/>
            </a:pPr>
            <a:r>
              <a:rPr kumimoji="1" lang="ja-JP" altLang="en-US" dirty="0">
                <a:solidFill>
                  <a:schemeClr val="accent6"/>
                </a:solidFill>
                <a:latin typeface="たぬき油性マジック" panose="02000600000000000000" pitchFamily="2" charset="-128"/>
                <a:ea typeface="たぬき油性マジック" panose="02000600000000000000" pitchFamily="2" charset="-128"/>
              </a:rPr>
              <a:t>休憩</a:t>
            </a:r>
            <a:r>
              <a:rPr kumimoji="1" lang="en-US" altLang="ja-JP" dirty="0">
                <a:solidFill>
                  <a:schemeClr val="accent6"/>
                </a:solidFill>
                <a:latin typeface="たぬき油性マジック" panose="02000600000000000000" pitchFamily="2" charset="-128"/>
                <a:ea typeface="たぬき油性マジック" panose="02000600000000000000" pitchFamily="2" charset="-128"/>
              </a:rPr>
              <a:t>				30</a:t>
            </a:r>
            <a:r>
              <a:rPr kumimoji="1" lang="ja-JP" altLang="en-US" dirty="0">
                <a:solidFill>
                  <a:schemeClr val="accent6"/>
                </a:solidFill>
                <a:latin typeface="たぬき油性マジック" panose="02000600000000000000" pitchFamily="2" charset="-128"/>
                <a:ea typeface="たぬき油性マジック" panose="02000600000000000000" pitchFamily="2" charset="-128"/>
              </a:rPr>
              <a:t>分</a:t>
            </a:r>
            <a:endParaRPr kumimoji="1" lang="en-US" altLang="ja-JP" dirty="0">
              <a:solidFill>
                <a:schemeClr val="accent6"/>
              </a:solidFill>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環境</a:t>
            </a:r>
            <a:r>
              <a:rPr lang="en-US" altLang="ja-JP" dirty="0">
                <a:latin typeface="たぬき油性マジック" panose="02000600000000000000" pitchFamily="2" charset="-128"/>
                <a:ea typeface="たぬき油性マジック" panose="02000600000000000000" pitchFamily="2" charset="-128"/>
              </a:rPr>
              <a:t>			45</a:t>
            </a:r>
            <a:r>
              <a:rPr lang="ja-JP" altLang="en-US" dirty="0">
                <a:latin typeface="たぬき油性マジック" panose="02000600000000000000" pitchFamily="2" charset="-128"/>
                <a:ea typeface="たぬき油性マジック" panose="02000600000000000000" pitchFamily="2" charset="-128"/>
              </a:rPr>
              <a:t>分</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設定</a:t>
            </a:r>
            <a:r>
              <a:rPr lang="en-US" altLang="ja-JP" dirty="0">
                <a:latin typeface="たぬき油性マジック" panose="02000600000000000000" pitchFamily="2" charset="-128"/>
                <a:ea typeface="たぬき油性マジック" panose="02000600000000000000" pitchFamily="2" charset="-128"/>
              </a:rPr>
              <a:t>			45</a:t>
            </a:r>
            <a:r>
              <a:rPr lang="ja-JP" altLang="en-US" dirty="0">
                <a:latin typeface="たぬき油性マジック" panose="02000600000000000000" pitchFamily="2" charset="-128"/>
                <a:ea typeface="たぬき油性マジック" panose="02000600000000000000" pitchFamily="2" charset="-128"/>
              </a:rPr>
              <a:t>分</a:t>
            </a:r>
            <a:endParaRPr lang="en-US" altLang="ja-JP" dirty="0">
              <a:latin typeface="たぬき油性マジック" panose="02000600000000000000" pitchFamily="2" charset="-128"/>
              <a:ea typeface="たぬき油性マジック" panose="02000600000000000000" pitchFamily="2" charset="-128"/>
            </a:endParaRPr>
          </a:p>
          <a:p>
            <a:pPr marL="0" indent="0">
              <a:buNone/>
            </a:pPr>
            <a:r>
              <a:rPr kumimoji="1" lang="ja-JP" altLang="en-US" dirty="0">
                <a:solidFill>
                  <a:schemeClr val="accent6"/>
                </a:solidFill>
                <a:latin typeface="たぬき油性マジック" panose="02000600000000000000" pitchFamily="2" charset="-128"/>
                <a:ea typeface="たぬき油性マジック" panose="02000600000000000000" pitchFamily="2" charset="-128"/>
              </a:rPr>
              <a:t>休憩</a:t>
            </a:r>
            <a:r>
              <a:rPr kumimoji="1" lang="en-US" altLang="ja-JP" dirty="0">
                <a:solidFill>
                  <a:schemeClr val="accent6"/>
                </a:solidFill>
                <a:latin typeface="たぬき油性マジック" panose="02000600000000000000" pitchFamily="2" charset="-128"/>
                <a:ea typeface="たぬき油性マジック" panose="02000600000000000000" pitchFamily="2" charset="-128"/>
              </a:rPr>
              <a:t>				30</a:t>
            </a:r>
            <a:r>
              <a:rPr kumimoji="1" lang="ja-JP" altLang="en-US" dirty="0">
                <a:solidFill>
                  <a:schemeClr val="accent6"/>
                </a:solidFill>
                <a:latin typeface="たぬき油性マジック" panose="02000600000000000000" pitchFamily="2" charset="-128"/>
                <a:ea typeface="たぬき油性マジック" panose="02000600000000000000" pitchFamily="2" charset="-128"/>
              </a:rPr>
              <a:t>分</a:t>
            </a:r>
          </a:p>
        </p:txBody>
      </p:sp>
      <p:sp>
        <p:nvSpPr>
          <p:cNvPr id="5" name="テキスト プレースホルダー 4">
            <a:extLst>
              <a:ext uri="{FF2B5EF4-FFF2-40B4-BE49-F238E27FC236}">
                <a16:creationId xmlns:a16="http://schemas.microsoft.com/office/drawing/2014/main" id="{8CEFD5C4-C870-45FF-A806-EF1E05208AE4}"/>
              </a:ext>
            </a:extLst>
          </p:cNvPr>
          <p:cNvSpPr>
            <a:spLocks noGrp="1"/>
          </p:cNvSpPr>
          <p:nvPr>
            <p:ph type="body" sz="quarter" idx="3"/>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午後</a:t>
            </a:r>
          </a:p>
        </p:txBody>
      </p:sp>
      <p:sp>
        <p:nvSpPr>
          <p:cNvPr id="6" name="コンテンツ プレースホルダー 5">
            <a:extLst>
              <a:ext uri="{FF2B5EF4-FFF2-40B4-BE49-F238E27FC236}">
                <a16:creationId xmlns:a16="http://schemas.microsoft.com/office/drawing/2014/main" id="{3B64EEC7-1BFB-4D8E-9072-BBA4484CACE9}"/>
              </a:ext>
            </a:extLst>
          </p:cNvPr>
          <p:cNvSpPr>
            <a:spLocks noGrp="1"/>
          </p:cNvSpPr>
          <p:nvPr>
            <p:ph sz="quarter" idx="4"/>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パッケージング</a:t>
            </a:r>
            <a:r>
              <a:rPr kumimoji="1" lang="en-US" altLang="ja-JP" dirty="0">
                <a:latin typeface="たぬき油性マジック" panose="02000600000000000000" pitchFamily="2" charset="-128"/>
                <a:ea typeface="たぬき油性マジック" panose="02000600000000000000" pitchFamily="2" charset="-128"/>
              </a:rPr>
              <a:t>		60</a:t>
            </a:r>
            <a:r>
              <a:rPr kumimoji="1" lang="ja-JP" altLang="en-US" dirty="0">
                <a:latin typeface="たぬき油性マジック" panose="02000600000000000000" pitchFamily="2" charset="-128"/>
                <a:ea typeface="たぬき油性マジック" panose="02000600000000000000" pitchFamily="2" charset="-128"/>
              </a:rPr>
              <a:t>分</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開発ワークフロー</a:t>
            </a:r>
            <a:r>
              <a:rPr lang="en-US" altLang="ja-JP" dirty="0">
                <a:latin typeface="たぬき油性マジック" panose="02000600000000000000" pitchFamily="2" charset="-128"/>
                <a:ea typeface="たぬき油性マジック" panose="02000600000000000000" pitchFamily="2" charset="-128"/>
              </a:rPr>
              <a:t>	30</a:t>
            </a:r>
            <a:r>
              <a:rPr lang="ja-JP" altLang="en-US" dirty="0">
                <a:latin typeface="たぬき油性マジック" panose="02000600000000000000" pitchFamily="2" charset="-128"/>
                <a:ea typeface="たぬき油性マジック" panose="02000600000000000000" pitchFamily="2" charset="-128"/>
              </a:rPr>
              <a:t>分</a:t>
            </a:r>
            <a:endParaRPr lang="en-US" altLang="ja-JP" dirty="0">
              <a:latin typeface="たぬき油性マジック" panose="02000600000000000000" pitchFamily="2" charset="-128"/>
              <a:ea typeface="たぬき油性マジック" panose="02000600000000000000" pitchFamily="2" charset="-128"/>
            </a:endParaRPr>
          </a:p>
          <a:p>
            <a:pPr marL="0" indent="0">
              <a:buNone/>
            </a:pPr>
            <a:r>
              <a:rPr kumimoji="1" lang="ja-JP" altLang="en-US" dirty="0">
                <a:solidFill>
                  <a:schemeClr val="accent6"/>
                </a:solidFill>
                <a:latin typeface="たぬき油性マジック" panose="02000600000000000000" pitchFamily="2" charset="-128"/>
                <a:ea typeface="たぬき油性マジック" panose="02000600000000000000" pitchFamily="2" charset="-128"/>
              </a:rPr>
              <a:t>休憩</a:t>
            </a:r>
            <a:r>
              <a:rPr kumimoji="1" lang="en-US" altLang="ja-JP" dirty="0">
                <a:solidFill>
                  <a:schemeClr val="accent6"/>
                </a:solidFill>
                <a:latin typeface="たぬき油性マジック" panose="02000600000000000000" pitchFamily="2" charset="-128"/>
                <a:ea typeface="たぬき油性マジック" panose="02000600000000000000" pitchFamily="2" charset="-128"/>
              </a:rPr>
              <a:t>				30</a:t>
            </a:r>
            <a:r>
              <a:rPr kumimoji="1" lang="ja-JP" altLang="en-US" dirty="0">
                <a:solidFill>
                  <a:schemeClr val="accent6"/>
                </a:solidFill>
                <a:latin typeface="たぬき油性マジック" panose="02000600000000000000" pitchFamily="2" charset="-128"/>
                <a:ea typeface="たぬき油性マジック" panose="02000600000000000000" pitchFamily="2" charset="-128"/>
              </a:rPr>
              <a:t>分</a:t>
            </a:r>
            <a:endParaRPr kumimoji="1" lang="en-US" altLang="ja-JP" dirty="0">
              <a:solidFill>
                <a:schemeClr val="accent6"/>
              </a:solidFill>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ミラー</a:t>
            </a:r>
            <a:r>
              <a:rPr lang="en-US" altLang="ja-JP" dirty="0">
                <a:latin typeface="たぬき油性マジック" panose="02000600000000000000" pitchFamily="2" charset="-128"/>
                <a:ea typeface="たぬき油性マジック" panose="02000600000000000000" pitchFamily="2" charset="-128"/>
              </a:rPr>
              <a:t>			20</a:t>
            </a:r>
            <a:r>
              <a:rPr lang="ja-JP" altLang="en-US" dirty="0">
                <a:latin typeface="たぬき油性マジック" panose="02000600000000000000" pitchFamily="2" charset="-128"/>
                <a:ea typeface="たぬき油性マジック" panose="02000600000000000000" pitchFamily="2" charset="-128"/>
              </a:rPr>
              <a:t>分</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スタック</a:t>
            </a:r>
            <a:r>
              <a:rPr lang="en-US" altLang="ja-JP" dirty="0">
                <a:latin typeface="たぬき油性マジック" panose="02000600000000000000" pitchFamily="2" charset="-128"/>
                <a:ea typeface="たぬき油性マジック" panose="02000600000000000000" pitchFamily="2" charset="-128"/>
              </a:rPr>
              <a:t>			20</a:t>
            </a:r>
            <a:r>
              <a:rPr lang="ja-JP" altLang="en-US" dirty="0">
                <a:latin typeface="たぬき油性マジック" panose="02000600000000000000" pitchFamily="2" charset="-128"/>
                <a:ea typeface="たぬき油性マジック" panose="02000600000000000000" pitchFamily="2" charset="-128"/>
              </a:rPr>
              <a:t>分</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スクリプト</a:t>
            </a:r>
            <a:r>
              <a:rPr lang="en-US" altLang="ja-JP" dirty="0">
                <a:latin typeface="たぬき油性マジック" panose="02000600000000000000" pitchFamily="2" charset="-128"/>
                <a:ea typeface="たぬき油性マジック" panose="02000600000000000000" pitchFamily="2" charset="-128"/>
              </a:rPr>
              <a:t>		15</a:t>
            </a:r>
            <a:r>
              <a:rPr lang="ja-JP" altLang="en-US" dirty="0">
                <a:latin typeface="たぬき油性マジック" panose="02000600000000000000" pitchFamily="2" charset="-128"/>
                <a:ea typeface="たぬき油性マジック" panose="02000600000000000000" pitchFamily="2" charset="-128"/>
              </a:rPr>
              <a:t>分</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ロードマップ</a:t>
            </a:r>
            <a:r>
              <a:rPr kumimoji="1" lang="en-US" altLang="ja-JP" dirty="0">
                <a:latin typeface="たぬき油性マジック" panose="02000600000000000000" pitchFamily="2" charset="-128"/>
                <a:ea typeface="たぬき油性マジック" panose="02000600000000000000" pitchFamily="2" charset="-128"/>
              </a:rPr>
              <a:t>		10</a:t>
            </a:r>
            <a:r>
              <a:rPr kumimoji="1" lang="ja-JP" altLang="en-US" dirty="0">
                <a:latin typeface="たぬき油性マジック" panose="02000600000000000000" pitchFamily="2" charset="-128"/>
                <a:ea typeface="たぬき油性マジック" panose="02000600000000000000" pitchFamily="2" charset="-128"/>
              </a:rPr>
              <a:t>分</a:t>
            </a:r>
          </a:p>
        </p:txBody>
      </p:sp>
    </p:spTree>
    <p:extLst>
      <p:ext uri="{BB962C8B-B14F-4D97-AF65-F5344CB8AC3E}">
        <p14:creationId xmlns:p14="http://schemas.microsoft.com/office/powerpoint/2010/main" val="1840884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D44FD-DF72-466F-BAF4-30F82C65589A}"/>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ハンズオン：スタック</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10C728AC-A469-427C-BE9B-4AA869EFB093}"/>
              </a:ext>
            </a:extLst>
          </p:cNvPr>
          <p:cNvSpPr>
            <a:spLocks noGrp="1"/>
          </p:cNvSpPr>
          <p:nvPr>
            <p:ph idx="1"/>
          </p:nvPr>
        </p:nvSpPr>
        <p:spPr/>
        <p:txBody>
          <a:bodyPr/>
          <a:lstStyle/>
          <a:p>
            <a:pPr marL="0" indent="0">
              <a:buNone/>
            </a:pPr>
            <a:r>
              <a:rPr kumimoji="1" lang="ja-JP" altLang="en-US" dirty="0">
                <a:latin typeface="たぬき油性マジック" panose="02000600000000000000" pitchFamily="2" charset="-128"/>
                <a:ea typeface="たぬき油性マジック" panose="02000600000000000000" pitchFamily="2" charset="-128"/>
              </a:rPr>
              <a:t>フォロースクリプトは </a:t>
            </a:r>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a:t>
            </a:r>
            <a:endParaRPr kumimoji="1" lang="ja-JP" altLang="en-US" dirty="0">
              <a:solidFill>
                <a:schemeClr val="accent1"/>
              </a:solidFill>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738413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D44FD-DF72-466F-BAF4-30F82C65589A}"/>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ハンズオン：スクリプティング</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10C728AC-A469-427C-BE9B-4AA869EFB093}"/>
              </a:ext>
            </a:extLst>
          </p:cNvPr>
          <p:cNvSpPr>
            <a:spLocks noGrp="1"/>
          </p:cNvSpPr>
          <p:nvPr>
            <p:ph idx="1"/>
          </p:nvPr>
        </p:nvSpPr>
        <p:spPr/>
        <p:txBody>
          <a:bodyPr/>
          <a:lstStyle/>
          <a:p>
            <a:pPr marL="0" indent="0">
              <a:buNone/>
            </a:pPr>
            <a:r>
              <a:rPr kumimoji="1" lang="ja-JP" altLang="en-US" dirty="0">
                <a:latin typeface="たぬき油性マジック" panose="02000600000000000000" pitchFamily="2" charset="-128"/>
                <a:ea typeface="たぬき油性マジック" panose="02000600000000000000" pitchFamily="2" charset="-128"/>
              </a:rPr>
              <a:t>フォロースクリプトは </a:t>
            </a:r>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spack-tutorial.readthedocs.io</a:t>
            </a:r>
            <a:endParaRPr kumimoji="1" lang="ja-JP" altLang="en-US" dirty="0">
              <a:solidFill>
                <a:schemeClr val="accent1"/>
              </a:solidFill>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630896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CBBCD6-4201-48FF-9AAE-8B74BD9B58E4}"/>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その他の機能と今後</a:t>
            </a:r>
          </a:p>
        </p:txBody>
      </p:sp>
    </p:spTree>
    <p:extLst>
      <p:ext uri="{BB962C8B-B14F-4D97-AF65-F5344CB8AC3E}">
        <p14:creationId xmlns:p14="http://schemas.microsoft.com/office/powerpoint/2010/main" val="153481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718B98-B32F-4CED-B970-CB75DC3B09A3}"/>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環境は複雑なワークフローの基礎</a:t>
            </a:r>
          </a:p>
        </p:txBody>
      </p:sp>
      <p:sp>
        <p:nvSpPr>
          <p:cNvPr id="3" name="コンテンツ プレースホルダー 2">
            <a:extLst>
              <a:ext uri="{FF2B5EF4-FFF2-40B4-BE49-F238E27FC236}">
                <a16:creationId xmlns:a16="http://schemas.microsoft.com/office/drawing/2014/main" id="{530395A4-4F8E-4755-B687-921F75E4FC4B}"/>
              </a:ext>
            </a:extLst>
          </p:cNvPr>
          <p:cNvSpPr>
            <a:spLocks noGrp="1"/>
          </p:cNvSpPr>
          <p:nvPr>
            <p:ph idx="1"/>
          </p:nvPr>
        </p:nvSpPr>
        <p:spPr>
          <a:xfrm>
            <a:off x="838200" y="3428999"/>
            <a:ext cx="5648325" cy="2747963"/>
          </a:xfrm>
        </p:spPr>
        <p:txBody>
          <a:bodyPr>
            <a:normAutofit fontScale="70000" lnSpcReduction="20000"/>
          </a:bodyPr>
          <a:lstStyle/>
          <a:p>
            <a:r>
              <a:rPr kumimoji="1" lang="en-US" altLang="ja-JP" dirty="0">
                <a:latin typeface="たぬき油性マジック" panose="02000600000000000000" pitchFamily="2" charset="-128"/>
                <a:ea typeface="たぬき油性マジック" panose="02000600000000000000" pitchFamily="2" charset="-128"/>
              </a:rPr>
              <a:t>2</a:t>
            </a:r>
            <a:r>
              <a:rPr kumimoji="1" lang="ja-JP" altLang="en-US" dirty="0">
                <a:latin typeface="たぬき油性マジック" panose="02000600000000000000" pitchFamily="2" charset="-128"/>
                <a:ea typeface="たぬき油性マジック" panose="02000600000000000000" pitchFamily="2" charset="-128"/>
              </a:rPr>
              <a:t>つのファイル：</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err="1">
                <a:latin typeface="たぬき油性マジック" panose="02000600000000000000" pitchFamily="2" charset="-128"/>
                <a:ea typeface="たぬき油性マジック" panose="02000600000000000000" pitchFamily="2" charset="-128"/>
              </a:rPr>
              <a:t>spack.yaml</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プロジェクト必要条件を記述</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err="1">
                <a:latin typeface="たぬき油性マジック" panose="02000600000000000000" pitchFamily="2" charset="-128"/>
                <a:ea typeface="たぬき油性マジック" panose="02000600000000000000" pitchFamily="2" charset="-128"/>
              </a:rPr>
              <a:t>spack.lock</a:t>
            </a:r>
            <a:r>
              <a:rPr kumimoji="1"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インストール済みバージョン及び明確な構成を記録</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多くの構成の再現を可能に</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以下のために環境を使用：</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コンテナの構築</a:t>
            </a:r>
            <a:r>
              <a:rPr kumimoji="1" lang="en-US" altLang="ja-JP"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containerize)</a:t>
            </a:r>
          </a:p>
          <a:p>
            <a:pPr lvl="1"/>
            <a:r>
              <a:rPr kumimoji="1" lang="ja-JP" altLang="en-US" dirty="0">
                <a:latin typeface="たぬき油性マジック" panose="02000600000000000000" pitchFamily="2" charset="-128"/>
                <a:ea typeface="たぬき油性マジック" panose="02000600000000000000" pitchFamily="2" charset="-128"/>
              </a:rPr>
              <a:t>継続的インテグレーションビルドの自動生成</a:t>
            </a:r>
            <a:r>
              <a:rPr kumimoji="1" lang="en-US" altLang="ja-JP"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ci)</a:t>
            </a:r>
          </a:p>
          <a:p>
            <a:pPr lvl="1"/>
            <a:r>
              <a:rPr lang="ja-JP" altLang="en-US" dirty="0">
                <a:latin typeface="たぬき油性マジック" panose="02000600000000000000" pitchFamily="2" charset="-128"/>
                <a:ea typeface="たぬき油性マジック" panose="02000600000000000000" pitchFamily="2" charset="-128"/>
              </a:rPr>
              <a:t>配置</a:t>
            </a:r>
            <a:r>
              <a:rPr lang="en-US" altLang="ja-JP" dirty="0">
                <a:latin typeface="たぬき油性マジック" panose="02000600000000000000" pitchFamily="2" charset="-128"/>
                <a:ea typeface="たぬき油性マジック" panose="02000600000000000000" pitchFamily="2" charset="-128"/>
              </a:rPr>
              <a:t>(matrix, </a:t>
            </a:r>
            <a:r>
              <a:rPr lang="en-US" altLang="ja-JP" dirty="0" err="1">
                <a:latin typeface="たぬき油性マジック" panose="02000600000000000000" pitchFamily="2" charset="-128"/>
                <a:ea typeface="たぬき油性マジック" panose="02000600000000000000" pitchFamily="2" charset="-128"/>
              </a:rPr>
              <a:t>spack</a:t>
            </a:r>
            <a:r>
              <a:rPr lang="en-US" altLang="ja-JP" dirty="0">
                <a:latin typeface="たぬき油性マジック" panose="02000600000000000000" pitchFamily="2" charset="-128"/>
                <a:ea typeface="たぬき油性マジック" panose="02000600000000000000" pitchFamily="2" charset="-128"/>
              </a:rPr>
              <a:t> stacks)</a:t>
            </a:r>
          </a:p>
          <a:p>
            <a:pPr lvl="1"/>
            <a:r>
              <a:rPr kumimoji="1" lang="ja-JP" altLang="en-US" b="1" dirty="0">
                <a:latin typeface="たぬき油性マジック" panose="02000600000000000000" pitchFamily="2" charset="-128"/>
                <a:ea typeface="たぬき油性マジック" panose="02000600000000000000" pitchFamily="2" charset="-128"/>
              </a:rPr>
              <a:t>開発者ワークフロー</a:t>
            </a:r>
            <a:r>
              <a:rPr kumimoji="1" lang="en-US" altLang="ja-JP" b="1" dirty="0">
                <a:latin typeface="たぬき油性マジック" panose="02000600000000000000" pitchFamily="2" charset="-128"/>
                <a:ea typeface="たぬき油性マジック" panose="02000600000000000000" pitchFamily="2" charset="-128"/>
              </a:rPr>
              <a:t>(</a:t>
            </a:r>
            <a:r>
              <a:rPr kumimoji="1" lang="ja-JP" altLang="en-US" b="1" dirty="0">
                <a:latin typeface="たぬき油性マジック" panose="02000600000000000000" pitchFamily="2" charset="-128"/>
                <a:ea typeface="たぬき油性マジック" panose="02000600000000000000" pitchFamily="2" charset="-128"/>
              </a:rPr>
              <a:t>新規機能</a:t>
            </a:r>
            <a:r>
              <a:rPr kumimoji="1" lang="en-US" altLang="ja-JP" b="1" dirty="0">
                <a:latin typeface="たぬき油性マジック" panose="02000600000000000000" pitchFamily="2" charset="-128"/>
                <a:ea typeface="たぬき油性マジック" panose="02000600000000000000" pitchFamily="2" charset="-128"/>
              </a:rPr>
              <a:t>)</a:t>
            </a:r>
            <a:endParaRPr kumimoji="1" lang="ja-JP" altLang="en-US" b="1"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94BFD3F4-E852-448A-8F5E-13C6526CD382}"/>
              </a:ext>
            </a:extLst>
          </p:cNvPr>
          <p:cNvPicPr>
            <a:picLocks noChangeAspect="1"/>
          </p:cNvPicPr>
          <p:nvPr/>
        </p:nvPicPr>
        <p:blipFill>
          <a:blip r:embed="rId2"/>
          <a:stretch>
            <a:fillRect/>
          </a:stretch>
        </p:blipFill>
        <p:spPr>
          <a:xfrm>
            <a:off x="8153085" y="1585451"/>
            <a:ext cx="3672530" cy="5177299"/>
          </a:xfrm>
          <a:prstGeom prst="rect">
            <a:avLst/>
          </a:prstGeom>
        </p:spPr>
      </p:pic>
      <p:pic>
        <p:nvPicPr>
          <p:cNvPr id="7" name="図 6">
            <a:extLst>
              <a:ext uri="{FF2B5EF4-FFF2-40B4-BE49-F238E27FC236}">
                <a16:creationId xmlns:a16="http://schemas.microsoft.com/office/drawing/2014/main" id="{D5A4191C-3E9E-49BC-A669-4CDEB6C5A39F}"/>
              </a:ext>
            </a:extLst>
          </p:cNvPr>
          <p:cNvPicPr>
            <a:picLocks noChangeAspect="1"/>
          </p:cNvPicPr>
          <p:nvPr/>
        </p:nvPicPr>
        <p:blipFill>
          <a:blip r:embed="rId3"/>
          <a:stretch>
            <a:fillRect/>
          </a:stretch>
        </p:blipFill>
        <p:spPr>
          <a:xfrm>
            <a:off x="199381" y="1535763"/>
            <a:ext cx="7782569" cy="1728567"/>
          </a:xfrm>
          <a:prstGeom prst="rect">
            <a:avLst/>
          </a:prstGeom>
        </p:spPr>
      </p:pic>
      <p:sp>
        <p:nvSpPr>
          <p:cNvPr id="8" name="テキスト ボックス 7">
            <a:extLst>
              <a:ext uri="{FF2B5EF4-FFF2-40B4-BE49-F238E27FC236}">
                <a16:creationId xmlns:a16="http://schemas.microsoft.com/office/drawing/2014/main" id="{ED5062B0-2981-41B7-9E42-ED1790234B25}"/>
              </a:ext>
            </a:extLst>
          </p:cNvPr>
          <p:cNvSpPr txBox="1"/>
          <p:nvPr/>
        </p:nvSpPr>
        <p:spPr>
          <a:xfrm>
            <a:off x="199382" y="2617999"/>
            <a:ext cx="1810394" cy="738664"/>
          </a:xfrm>
          <a:prstGeom prst="rect">
            <a:avLst/>
          </a:prstGeom>
          <a:solidFill>
            <a:schemeClr val="bg1"/>
          </a:solidFill>
        </p:spPr>
        <p:txBody>
          <a:bodyPr wrap="square" rtlCol="0">
            <a:spAutoFit/>
          </a:bodyPr>
          <a:lstStyle/>
          <a:p>
            <a:r>
              <a:rPr lang="ja-JP" altLang="en-US" sz="1400" dirty="0">
                <a:latin typeface="たぬき油性マジック" panose="02000600000000000000" pitchFamily="2" charset="-128"/>
                <a:ea typeface="たぬき油性マジック" panose="02000600000000000000" pitchFamily="2" charset="-128"/>
              </a:rPr>
              <a:t>必須の依存関係名つきの</a:t>
            </a:r>
            <a:endParaRPr lang="en-US" altLang="ja-JP" sz="1400" dirty="0">
              <a:latin typeface="たぬき油性マジック" panose="02000600000000000000" pitchFamily="2" charset="-128"/>
              <a:ea typeface="たぬき油性マジック" panose="02000600000000000000" pitchFamily="2" charset="-128"/>
            </a:endParaRPr>
          </a:p>
          <a:p>
            <a:r>
              <a:rPr lang="en-US" altLang="ja-JP" sz="1400" dirty="0" err="1">
                <a:latin typeface="たぬき油性マジック" panose="02000600000000000000" pitchFamily="2" charset="-128"/>
                <a:ea typeface="たぬき油性マジック" panose="02000600000000000000" pitchFamily="2" charset="-128"/>
              </a:rPr>
              <a:t>spack.yaml</a:t>
            </a:r>
            <a:r>
              <a:rPr lang="ja-JP" altLang="en-US" sz="1400" dirty="0">
                <a:latin typeface="たぬき油性マジック" panose="02000600000000000000" pitchFamily="2" charset="-128"/>
                <a:ea typeface="たぬき油性マジック" panose="02000600000000000000" pitchFamily="2" charset="-128"/>
              </a:rPr>
              <a:t>ファイル</a:t>
            </a:r>
            <a:endParaRPr kumimoji="1" lang="ja-JP" altLang="en-US" sz="1400" dirty="0">
              <a:latin typeface="たぬき油性マジック" panose="02000600000000000000" pitchFamily="2" charset="-128"/>
              <a:ea typeface="たぬき油性マジック" panose="02000600000000000000" pitchFamily="2" charset="-128"/>
            </a:endParaRPr>
          </a:p>
        </p:txBody>
      </p:sp>
      <p:sp>
        <p:nvSpPr>
          <p:cNvPr id="9" name="テキスト ボックス 8">
            <a:extLst>
              <a:ext uri="{FF2B5EF4-FFF2-40B4-BE49-F238E27FC236}">
                <a16:creationId xmlns:a16="http://schemas.microsoft.com/office/drawing/2014/main" id="{2163A324-709A-4DFD-9E34-04C3926B4132}"/>
              </a:ext>
            </a:extLst>
          </p:cNvPr>
          <p:cNvSpPr txBox="1"/>
          <p:nvPr/>
        </p:nvSpPr>
        <p:spPr>
          <a:xfrm>
            <a:off x="4515166" y="2575969"/>
            <a:ext cx="2152334" cy="738664"/>
          </a:xfrm>
          <a:prstGeom prst="rect">
            <a:avLst/>
          </a:prstGeom>
          <a:solidFill>
            <a:schemeClr val="bg1"/>
          </a:solidFill>
        </p:spPr>
        <p:txBody>
          <a:bodyPr wrap="square" rtlCol="0">
            <a:spAutoFit/>
          </a:bodyPr>
          <a:lstStyle/>
          <a:p>
            <a:r>
              <a:rPr lang="ja-JP" altLang="en-US" sz="1400" dirty="0">
                <a:latin typeface="たぬき油性マジック" panose="02000600000000000000" pitchFamily="2" charset="-128"/>
                <a:ea typeface="たぬき油性マジック" panose="02000600000000000000" pitchFamily="2" charset="-128"/>
              </a:rPr>
              <a:t>インストールされたバージョンが明記されているロックファイル</a:t>
            </a:r>
            <a:endParaRPr lang="en-US" altLang="ja-JP" sz="1400" dirty="0">
              <a:latin typeface="たぬき油性マジック" panose="02000600000000000000" pitchFamily="2" charset="-128"/>
              <a:ea typeface="たぬき油性マジック" panose="02000600000000000000" pitchFamily="2" charset="-128"/>
            </a:endParaRPr>
          </a:p>
        </p:txBody>
      </p:sp>
      <p:sp>
        <p:nvSpPr>
          <p:cNvPr id="10" name="テキスト ボックス 9">
            <a:extLst>
              <a:ext uri="{FF2B5EF4-FFF2-40B4-BE49-F238E27FC236}">
                <a16:creationId xmlns:a16="http://schemas.microsoft.com/office/drawing/2014/main" id="{051C0500-687A-4EFA-B671-0A3C0B0F4F03}"/>
              </a:ext>
            </a:extLst>
          </p:cNvPr>
          <p:cNvSpPr txBox="1"/>
          <p:nvPr/>
        </p:nvSpPr>
        <p:spPr>
          <a:xfrm>
            <a:off x="5239066" y="1546768"/>
            <a:ext cx="1428434" cy="523220"/>
          </a:xfrm>
          <a:prstGeom prst="rect">
            <a:avLst/>
          </a:prstGeom>
          <a:solidFill>
            <a:schemeClr val="bg1"/>
          </a:solidFill>
        </p:spPr>
        <p:txBody>
          <a:bodyPr wrap="square" rtlCol="0">
            <a:spAutoFit/>
          </a:bodyPr>
          <a:lstStyle/>
          <a:p>
            <a:r>
              <a:rPr lang="ja-JP" altLang="en-US" sz="1400" dirty="0">
                <a:latin typeface="たぬき油性マジック" panose="02000600000000000000" pitchFamily="2" charset="-128"/>
                <a:ea typeface="たぬき油性マジック" panose="02000600000000000000" pitchFamily="2" charset="-128"/>
              </a:rPr>
              <a:t>依存関係のある</a:t>
            </a:r>
            <a:endParaRPr lang="en-US" altLang="ja-JP" sz="1400" dirty="0">
              <a:latin typeface="たぬき油性マジック" panose="02000600000000000000" pitchFamily="2" charset="-128"/>
              <a:ea typeface="たぬき油性マジック" panose="02000600000000000000" pitchFamily="2" charset="-128"/>
            </a:endParaRPr>
          </a:p>
          <a:p>
            <a:r>
              <a:rPr lang="ja-JP" altLang="en-US" sz="1400" dirty="0">
                <a:latin typeface="たぬき油性マジック" panose="02000600000000000000" pitchFamily="2" charset="-128"/>
                <a:ea typeface="たぬき油性マジック" panose="02000600000000000000" pitchFamily="2" charset="-128"/>
              </a:rPr>
              <a:t>パッケージ群</a:t>
            </a:r>
            <a:endParaRPr lang="en-US" altLang="ja-JP" sz="1400"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4134175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B94BB-D771-4727-BEB8-16565ABAE10D}"/>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環境からコンテナイメージを生成</a:t>
            </a:r>
            <a:r>
              <a:rPr kumimoji="1" lang="en-US" altLang="ja-JP" dirty="0">
                <a:latin typeface="たぬき油性マジック" panose="02000600000000000000" pitchFamily="2" charset="-128"/>
                <a:ea typeface="たぬき油性マジック" panose="02000600000000000000" pitchFamily="2" charset="-128"/>
              </a:rPr>
              <a:t>(0.14)</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38639DCB-BFA7-45E1-90A7-3CF2CE33D23B}"/>
              </a:ext>
            </a:extLst>
          </p:cNvPr>
          <p:cNvSpPr>
            <a:spLocks noGrp="1"/>
          </p:cNvSpPr>
          <p:nvPr>
            <p:ph idx="1"/>
          </p:nvPr>
        </p:nvSpPr>
        <p:spPr>
          <a:xfrm>
            <a:off x="6096000" y="1825625"/>
            <a:ext cx="5257800" cy="4351338"/>
          </a:xfrm>
        </p:spPr>
        <p:txBody>
          <a:bodyPr>
            <a:normAutofit fontScale="925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環境はコンテナイメージにバンドル可能</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オプションのコンテナ章にて細かなカスタマイズを紹介</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生成された</a:t>
            </a:r>
            <a:r>
              <a:rPr kumimoji="1" lang="en-US" altLang="ja-JP" dirty="0" err="1">
                <a:latin typeface="たぬき油性マジック" panose="02000600000000000000" pitchFamily="2" charset="-128"/>
                <a:ea typeface="たぬき油性マジック" panose="02000600000000000000" pitchFamily="2" charset="-128"/>
              </a:rPr>
              <a:t>Dockerfile</a:t>
            </a:r>
            <a:r>
              <a:rPr kumimoji="1" lang="ja-JP" altLang="en-US" dirty="0">
                <a:latin typeface="たぬき油性マジック" panose="02000600000000000000" pitchFamily="2" charset="-128"/>
                <a:ea typeface="たぬき油性マジック" panose="02000600000000000000" pitchFamily="2" charset="-128"/>
              </a:rPr>
              <a:t>は、マルチステージビルドを使って最終的なイメージサイズを最小化</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バイナリの削除</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en-US" altLang="ja-JP" dirty="0" err="1">
                <a:latin typeface="たぬき油性マジック" panose="02000600000000000000" pitchFamily="2" charset="-128"/>
                <a:ea typeface="たぬき油性マジック" panose="02000600000000000000" pitchFamily="2" charset="-128"/>
              </a:rPr>
              <a:t>gc</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を使って不必要なビルド依存関係を除去</a:t>
            </a:r>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dirty="0">
                <a:latin typeface="たぬき油性マジック" panose="02000600000000000000" pitchFamily="2" charset="-128"/>
                <a:ea typeface="たぬき油性マジック" panose="02000600000000000000" pitchFamily="2" charset="-128"/>
              </a:rPr>
              <a:t>Singularity </a:t>
            </a:r>
            <a:r>
              <a:rPr lang="ja-JP" altLang="en-US" dirty="0">
                <a:latin typeface="たぬき油性マジック" panose="02000600000000000000" pitchFamily="2" charset="-128"/>
                <a:ea typeface="たぬき油性マジック" panose="02000600000000000000" pitchFamily="2" charset="-128"/>
              </a:rPr>
              <a:t>レシピ生成も可能</a:t>
            </a:r>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0504B12D-B07A-4FF1-88F0-07A29BAF3D35}"/>
              </a:ext>
            </a:extLst>
          </p:cNvPr>
          <p:cNvPicPr>
            <a:picLocks noChangeAspect="1"/>
          </p:cNvPicPr>
          <p:nvPr/>
        </p:nvPicPr>
        <p:blipFill>
          <a:blip r:embed="rId2"/>
          <a:stretch>
            <a:fillRect/>
          </a:stretch>
        </p:blipFill>
        <p:spPr>
          <a:xfrm>
            <a:off x="132305" y="1825625"/>
            <a:ext cx="5963695" cy="4351338"/>
          </a:xfrm>
          <a:prstGeom prst="rect">
            <a:avLst/>
          </a:prstGeom>
        </p:spPr>
      </p:pic>
    </p:spTree>
    <p:extLst>
      <p:ext uri="{BB962C8B-B14F-4D97-AF65-F5344CB8AC3E}">
        <p14:creationId xmlns:p14="http://schemas.microsoft.com/office/powerpoint/2010/main" val="3418467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501767-1DA5-4B73-895C-F2D8B844A9C5}"/>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は環境から</a:t>
            </a:r>
            <a:r>
              <a:rPr kumimoji="1" lang="en-US" altLang="ja-JP" dirty="0">
                <a:latin typeface="たぬき油性マジック" panose="02000600000000000000" pitchFamily="2" charset="-128"/>
                <a:ea typeface="たぬき油性マジック" panose="02000600000000000000" pitchFamily="2" charset="-128"/>
              </a:rPr>
              <a:t>CI</a:t>
            </a:r>
            <a:r>
              <a:rPr kumimoji="1" lang="ja-JP" altLang="en-US" dirty="0">
                <a:latin typeface="たぬき油性マジック" panose="02000600000000000000" pitchFamily="2" charset="-128"/>
                <a:ea typeface="たぬき油性マジック" panose="02000600000000000000" pitchFamily="2" charset="-128"/>
              </a:rPr>
              <a:t>パイプラインを生成可能</a:t>
            </a:r>
          </a:p>
        </p:txBody>
      </p:sp>
      <p:sp>
        <p:nvSpPr>
          <p:cNvPr id="3" name="コンテンツ プレースホルダー 2">
            <a:extLst>
              <a:ext uri="{FF2B5EF4-FFF2-40B4-BE49-F238E27FC236}">
                <a16:creationId xmlns:a16="http://schemas.microsoft.com/office/drawing/2014/main" id="{51B61EE9-C932-47D4-A3D1-4D9497489144}"/>
              </a:ext>
            </a:extLst>
          </p:cNvPr>
          <p:cNvSpPr>
            <a:spLocks noGrp="1"/>
          </p:cNvSpPr>
          <p:nvPr>
            <p:ph idx="1"/>
          </p:nvPr>
        </p:nvSpPr>
        <p:spPr>
          <a:xfrm>
            <a:off x="838200" y="1825625"/>
            <a:ext cx="6610815" cy="2574925"/>
          </a:xfrm>
        </p:spPr>
        <p:txBody>
          <a:bodyPr>
            <a:normAutofit fontScale="92500"/>
          </a:bodyPr>
          <a:lstStyle/>
          <a:p>
            <a:r>
              <a:rPr lang="ja-JP" altLang="en-US" dirty="0">
                <a:latin typeface="たぬき油性マジック" panose="02000600000000000000" pitchFamily="2" charset="-128"/>
                <a:ea typeface="たぬき油性マジック" panose="02000600000000000000" pitchFamily="2" charset="-128"/>
              </a:rPr>
              <a:t>環境に </a:t>
            </a:r>
            <a:r>
              <a:rPr lang="en-US" altLang="ja-JP" dirty="0" err="1">
                <a:latin typeface="たぬき油性マジック" panose="02000600000000000000" pitchFamily="2" charset="-128"/>
                <a:ea typeface="たぬき油性マジック" panose="02000600000000000000" pitchFamily="2" charset="-128"/>
              </a:rPr>
              <a:t>gitlab</a:t>
            </a:r>
            <a:r>
              <a:rPr lang="en-US" altLang="ja-JP" dirty="0">
                <a:latin typeface="たぬき油性マジック" panose="02000600000000000000" pitchFamily="2" charset="-128"/>
                <a:ea typeface="たぬき油性マジック" panose="02000600000000000000" pitchFamily="2" charset="-128"/>
              </a:rPr>
              <a:t>-ci </a:t>
            </a:r>
            <a:r>
              <a:rPr lang="ja-JP" altLang="en-US" dirty="0">
                <a:latin typeface="たぬき油性マジック" panose="02000600000000000000" pitchFamily="2" charset="-128"/>
                <a:ea typeface="たぬき油性マジック" panose="02000600000000000000" pitchFamily="2" charset="-128"/>
              </a:rPr>
              <a:t>セクションを追加</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は</a:t>
            </a:r>
            <a:r>
              <a:rPr kumimoji="1" lang="en-US" altLang="ja-JP" dirty="0">
                <a:latin typeface="たぬき油性マジック" panose="02000600000000000000" pitchFamily="2" charset="-128"/>
                <a:ea typeface="たぬき油性マジック" panose="02000600000000000000" pitchFamily="2" charset="-128"/>
              </a:rPr>
              <a:t>GitLab</a:t>
            </a:r>
            <a:r>
              <a:rPr kumimoji="1" lang="ja-JP" altLang="en-US" dirty="0">
                <a:latin typeface="たぬき油性マジック" panose="02000600000000000000" pitchFamily="2" charset="-128"/>
                <a:ea typeface="たぬき油性マジック" panose="02000600000000000000" pitchFamily="2" charset="-128"/>
              </a:rPr>
              <a:t>ランナにビルドをマップ</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err="1">
                <a:latin typeface="たぬき油性マジック" panose="02000600000000000000" pitchFamily="2" charset="-128"/>
                <a:ea typeface="たぬき油性マジック" panose="02000600000000000000" pitchFamily="2" charset="-128"/>
              </a:rPr>
              <a:t>spack</a:t>
            </a:r>
            <a:r>
              <a:rPr lang="en-US" altLang="ja-JP" dirty="0">
                <a:latin typeface="たぬき油性マジック" panose="02000600000000000000" pitchFamily="2" charset="-128"/>
                <a:ea typeface="たぬき油性マジック" panose="02000600000000000000" pitchFamily="2" charset="-128"/>
              </a:rPr>
              <a:t> ci </a:t>
            </a:r>
            <a:r>
              <a:rPr lang="ja-JP" altLang="en-US" dirty="0">
                <a:latin typeface="たぬき油性マジック" panose="02000600000000000000" pitchFamily="2" charset="-128"/>
                <a:ea typeface="たぬき油性マジック" panose="02000600000000000000" pitchFamily="2" charset="-128"/>
              </a:rPr>
              <a:t>コマンドで </a:t>
            </a:r>
            <a:r>
              <a:rPr lang="en-US" altLang="ja-JP" dirty="0" err="1">
                <a:latin typeface="たぬき油性マジック" panose="02000600000000000000" pitchFamily="2" charset="-128"/>
                <a:ea typeface="たぬき油性マジック" panose="02000600000000000000" pitchFamily="2" charset="-128"/>
              </a:rPr>
              <a:t>gitlab-ci.yaml</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を生成</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err="1">
                <a:latin typeface="たぬき油性マジック" panose="02000600000000000000" pitchFamily="2" charset="-128"/>
                <a:ea typeface="たぬき油性マジック" panose="02000600000000000000" pitchFamily="2" charset="-128"/>
              </a:rPr>
              <a:t>Kube</a:t>
            </a:r>
            <a:r>
              <a:rPr kumimoji="1" lang="ja-JP" altLang="en-US" dirty="0">
                <a:latin typeface="たぬき油性マジック" panose="02000600000000000000" pitchFamily="2" charset="-128"/>
                <a:ea typeface="たぬき油性マジック" panose="02000600000000000000" pitchFamily="2" charset="-128"/>
              </a:rPr>
              <a:t>クラスタ内や</a:t>
            </a:r>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環境のベアメタル上で実行可能</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進行状況を </a:t>
            </a:r>
            <a:r>
              <a:rPr kumimoji="1" lang="en-US" altLang="ja-JP" dirty="0" err="1">
                <a:latin typeface="たぬき油性マジック" panose="02000600000000000000" pitchFamily="2" charset="-128"/>
                <a:ea typeface="たぬき油性マジック" panose="02000600000000000000" pitchFamily="2" charset="-128"/>
              </a:rPr>
              <a:t>CDash</a:t>
            </a:r>
            <a:r>
              <a:rPr kumimoji="1" lang="en-US" altLang="ja-JP" dirty="0">
                <a:latin typeface="たぬき油性マジック" panose="02000600000000000000" pitchFamily="2" charset="-128"/>
                <a:ea typeface="たぬき油性マジック" panose="02000600000000000000" pitchFamily="2" charset="-128"/>
              </a:rPr>
              <a:t> webhook </a:t>
            </a:r>
            <a:r>
              <a:rPr kumimoji="1" lang="ja-JP" altLang="en-US" dirty="0">
                <a:latin typeface="たぬき油性マジック" panose="02000600000000000000" pitchFamily="2" charset="-128"/>
                <a:ea typeface="たぬき油性マジック" panose="02000600000000000000" pitchFamily="2" charset="-128"/>
              </a:rPr>
              <a:t>に送信</a:t>
            </a:r>
          </a:p>
        </p:txBody>
      </p:sp>
      <p:pic>
        <p:nvPicPr>
          <p:cNvPr id="5" name="図 4">
            <a:extLst>
              <a:ext uri="{FF2B5EF4-FFF2-40B4-BE49-F238E27FC236}">
                <a16:creationId xmlns:a16="http://schemas.microsoft.com/office/drawing/2014/main" id="{E5CB22B0-D4E1-4B06-B88D-514A6F19A386}"/>
              </a:ext>
            </a:extLst>
          </p:cNvPr>
          <p:cNvPicPr>
            <a:picLocks noChangeAspect="1"/>
          </p:cNvPicPr>
          <p:nvPr/>
        </p:nvPicPr>
        <p:blipFill>
          <a:blip r:embed="rId2"/>
          <a:stretch>
            <a:fillRect/>
          </a:stretch>
        </p:blipFill>
        <p:spPr>
          <a:xfrm>
            <a:off x="7748735" y="1280160"/>
            <a:ext cx="3305345" cy="5382590"/>
          </a:xfrm>
          <a:prstGeom prst="rect">
            <a:avLst/>
          </a:prstGeom>
        </p:spPr>
      </p:pic>
      <p:pic>
        <p:nvPicPr>
          <p:cNvPr id="7" name="図 6">
            <a:extLst>
              <a:ext uri="{FF2B5EF4-FFF2-40B4-BE49-F238E27FC236}">
                <a16:creationId xmlns:a16="http://schemas.microsoft.com/office/drawing/2014/main" id="{C95FEEE4-28F9-47E4-95DA-2A961C2A2617}"/>
              </a:ext>
            </a:extLst>
          </p:cNvPr>
          <p:cNvPicPr>
            <a:picLocks noChangeAspect="1"/>
          </p:cNvPicPr>
          <p:nvPr/>
        </p:nvPicPr>
        <p:blipFill>
          <a:blip r:embed="rId3"/>
          <a:stretch>
            <a:fillRect/>
          </a:stretch>
        </p:blipFill>
        <p:spPr>
          <a:xfrm>
            <a:off x="736948" y="4210862"/>
            <a:ext cx="4390158" cy="2282013"/>
          </a:xfrm>
          <a:prstGeom prst="rect">
            <a:avLst/>
          </a:prstGeom>
        </p:spPr>
      </p:pic>
      <p:sp>
        <p:nvSpPr>
          <p:cNvPr id="8" name="矢印: 左 7">
            <a:extLst>
              <a:ext uri="{FF2B5EF4-FFF2-40B4-BE49-F238E27FC236}">
                <a16:creationId xmlns:a16="http://schemas.microsoft.com/office/drawing/2014/main" id="{8D9BDC41-8626-41B9-BBC7-210D37C5846B}"/>
              </a:ext>
            </a:extLst>
          </p:cNvPr>
          <p:cNvSpPr/>
          <p:nvPr/>
        </p:nvSpPr>
        <p:spPr>
          <a:xfrm>
            <a:off x="4998775" y="5114924"/>
            <a:ext cx="2878292" cy="479259"/>
          </a:xfrm>
          <a:prstGeom prst="lef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66F6052-1136-4701-B8CD-FD1D6DCFC249}"/>
              </a:ext>
            </a:extLst>
          </p:cNvPr>
          <p:cNvSpPr txBox="1"/>
          <p:nvPr/>
        </p:nvSpPr>
        <p:spPr>
          <a:xfrm>
            <a:off x="5861053" y="4745592"/>
            <a:ext cx="1066318" cy="369332"/>
          </a:xfrm>
          <a:prstGeom prst="rect">
            <a:avLst/>
          </a:prstGeom>
          <a:noFill/>
        </p:spPr>
        <p:txBody>
          <a:bodyPr wrap="none" rtlCol="0">
            <a:spAutoFit/>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ci</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3979208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0EEAC-F8A7-4821-88C4-4D437EAAD8F6}"/>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external find</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F6215D2F-1887-4602-80F9-92113BB702EF}"/>
              </a:ext>
            </a:extLst>
          </p:cNvPr>
          <p:cNvSpPr>
            <a:spLocks noGrp="1"/>
          </p:cNvSpPr>
          <p:nvPr>
            <p:ph idx="1"/>
          </p:nvPr>
        </p:nvSpPr>
        <p:spPr>
          <a:xfrm>
            <a:off x="6096000" y="1768475"/>
            <a:ext cx="5905500" cy="4351338"/>
          </a:xfrm>
        </p:spPr>
        <p:txBody>
          <a:bodyPr>
            <a:normAutofit fontScale="92500" lnSpcReduction="200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はしばらくの間コンパイラ検出してきた</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PATH</a:t>
            </a:r>
            <a:r>
              <a:rPr lang="ja-JP" altLang="en-US" dirty="0">
                <a:latin typeface="たぬき油性マジック" panose="02000600000000000000" pitchFamily="2" charset="-128"/>
                <a:ea typeface="たぬき油性マジック" panose="02000600000000000000" pitchFamily="2" charset="-128"/>
              </a:rPr>
              <a:t>からコンパイラを検出</a:t>
            </a:r>
            <a:endParaRPr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使用するために検出したコンパイラを登録</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今では任意のパッケージの検出も可能</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パッケージ定義：</a:t>
            </a:r>
            <a:endParaRPr kumimoji="1" lang="en-US" altLang="ja-JP" dirty="0">
              <a:latin typeface="たぬき油性マジック" panose="02000600000000000000" pitchFamily="2" charset="-128"/>
              <a:ea typeface="たぬき油性マジック" panose="02000600000000000000" pitchFamily="2" charset="-128"/>
            </a:endParaRPr>
          </a:p>
          <a:p>
            <a:pPr lvl="2"/>
            <a:r>
              <a:rPr lang="ja-JP" altLang="en-US" dirty="0">
                <a:latin typeface="たぬき油性マジック" panose="02000600000000000000" pitchFamily="2" charset="-128"/>
                <a:ea typeface="たぬき油性マジック" panose="02000600000000000000" pitchFamily="2" charset="-128"/>
              </a:rPr>
              <a:t>有効なコマンド名</a:t>
            </a:r>
            <a:endParaRPr lang="en-US" altLang="ja-JP" dirty="0">
              <a:latin typeface="たぬき油性マジック" panose="02000600000000000000" pitchFamily="2" charset="-128"/>
              <a:ea typeface="たぬき油性マジック" panose="02000600000000000000" pitchFamily="2" charset="-128"/>
            </a:endParaRPr>
          </a:p>
          <a:p>
            <a:pPr lvl="2"/>
            <a:r>
              <a:rPr kumimoji="1" lang="ja-JP" altLang="en-US" dirty="0">
                <a:latin typeface="たぬき油性マジック" panose="02000600000000000000" pitchFamily="2" charset="-128"/>
                <a:ea typeface="たぬき油性マジック" panose="02000600000000000000" pitchFamily="2" charset="-128"/>
              </a:rPr>
              <a:t>コマンドの照会方法</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は既知コマンドを検出し設定に追加</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コミュニティでは簡単にセットアップするためのツールを提供</a:t>
            </a:r>
          </a:p>
        </p:txBody>
      </p:sp>
      <p:pic>
        <p:nvPicPr>
          <p:cNvPr id="5" name="図 4">
            <a:extLst>
              <a:ext uri="{FF2B5EF4-FFF2-40B4-BE49-F238E27FC236}">
                <a16:creationId xmlns:a16="http://schemas.microsoft.com/office/drawing/2014/main" id="{57275E7B-66F1-4A55-8ACC-5317D5967983}"/>
              </a:ext>
            </a:extLst>
          </p:cNvPr>
          <p:cNvPicPr>
            <a:picLocks noChangeAspect="1"/>
          </p:cNvPicPr>
          <p:nvPr/>
        </p:nvPicPr>
        <p:blipFill>
          <a:blip r:embed="rId2"/>
          <a:stretch>
            <a:fillRect/>
          </a:stretch>
        </p:blipFill>
        <p:spPr>
          <a:xfrm>
            <a:off x="0" y="1759373"/>
            <a:ext cx="6120563" cy="4351338"/>
          </a:xfrm>
          <a:prstGeom prst="rect">
            <a:avLst/>
          </a:prstGeom>
        </p:spPr>
      </p:pic>
      <p:sp>
        <p:nvSpPr>
          <p:cNvPr id="7" name="テキスト ボックス 6">
            <a:extLst>
              <a:ext uri="{FF2B5EF4-FFF2-40B4-BE49-F238E27FC236}">
                <a16:creationId xmlns:a16="http://schemas.microsoft.com/office/drawing/2014/main" id="{99B8DF20-89EA-4560-9040-AC0CB9047C9F}"/>
              </a:ext>
            </a:extLst>
          </p:cNvPr>
          <p:cNvSpPr txBox="1"/>
          <p:nvPr/>
        </p:nvSpPr>
        <p:spPr>
          <a:xfrm>
            <a:off x="0" y="4693073"/>
            <a:ext cx="3581400" cy="523220"/>
          </a:xfrm>
          <a:prstGeom prst="rect">
            <a:avLst/>
          </a:prstGeom>
          <a:solidFill>
            <a:schemeClr val="bg1"/>
          </a:solidFill>
        </p:spPr>
        <p:txBody>
          <a:bodyPr wrap="square" rtlCol="0">
            <a:spAutoFit/>
          </a:bodyPr>
          <a:lstStyle/>
          <a:p>
            <a:r>
              <a:rPr lang="en-US" altLang="ja-JP" sz="1400" dirty="0">
                <a:latin typeface="たぬき油性マジック" panose="02000600000000000000" pitchFamily="2" charset="-128"/>
                <a:ea typeface="たぬき油性マジック" panose="02000600000000000000" pitchFamily="2" charset="-128"/>
              </a:rPr>
              <a:t>package.py</a:t>
            </a:r>
            <a:r>
              <a:rPr lang="ja-JP" altLang="en-US" sz="1400" dirty="0">
                <a:latin typeface="たぬき油性マジック" panose="02000600000000000000" pitchFamily="2" charset="-128"/>
                <a:ea typeface="たぬき油性マジック" panose="02000600000000000000" pitchFamily="2" charset="-128"/>
              </a:rPr>
              <a:t>内に外部インストールコマンドを検出するためのロジックがある</a:t>
            </a:r>
            <a:endParaRPr kumimoji="1" lang="ja-JP" altLang="en-US" sz="1400" dirty="0">
              <a:latin typeface="たぬき油性マジック" panose="02000600000000000000" pitchFamily="2" charset="-128"/>
              <a:ea typeface="たぬき油性マジック" panose="02000600000000000000" pitchFamily="2" charset="-128"/>
            </a:endParaRPr>
          </a:p>
        </p:txBody>
      </p:sp>
      <p:sp>
        <p:nvSpPr>
          <p:cNvPr id="8" name="テキスト ボックス 7">
            <a:extLst>
              <a:ext uri="{FF2B5EF4-FFF2-40B4-BE49-F238E27FC236}">
                <a16:creationId xmlns:a16="http://schemas.microsoft.com/office/drawing/2014/main" id="{C5463B48-8567-4F02-853A-65755CAA4888}"/>
              </a:ext>
            </a:extLst>
          </p:cNvPr>
          <p:cNvSpPr txBox="1"/>
          <p:nvPr/>
        </p:nvSpPr>
        <p:spPr>
          <a:xfrm>
            <a:off x="0" y="5934075"/>
            <a:ext cx="6120563" cy="307777"/>
          </a:xfrm>
          <a:prstGeom prst="rect">
            <a:avLst/>
          </a:prstGeom>
          <a:solidFill>
            <a:schemeClr val="bg1"/>
          </a:solidFill>
        </p:spPr>
        <p:txBody>
          <a:bodyPr wrap="square" rtlCol="0">
            <a:spAutoFit/>
          </a:bodyPr>
          <a:lstStyle/>
          <a:p>
            <a:pPr algn="r"/>
            <a:r>
              <a:rPr kumimoji="1" lang="en-US" altLang="ja-JP" sz="1400" dirty="0" err="1">
                <a:latin typeface="たぬき油性マジック" panose="02000600000000000000" pitchFamily="2" charset="-128"/>
                <a:ea typeface="たぬき油性マジック" panose="02000600000000000000" pitchFamily="2" charset="-128"/>
              </a:rPr>
              <a:t>package.y</a:t>
            </a:r>
            <a:r>
              <a:rPr lang="en-US" altLang="ja-JP" sz="1400" dirty="0" err="1">
                <a:latin typeface="たぬき油性マジック" panose="02000600000000000000" pitchFamily="2" charset="-128"/>
                <a:ea typeface="たぬき油性マジック" panose="02000600000000000000" pitchFamily="2" charset="-128"/>
              </a:rPr>
              <a:t>aml</a:t>
            </a:r>
            <a:r>
              <a:rPr lang="en-US" altLang="ja-JP" sz="1400" dirty="0">
                <a:latin typeface="たぬき油性マジック" panose="02000600000000000000" pitchFamily="2" charset="-128"/>
                <a:ea typeface="たぬき油性マジック" panose="02000600000000000000" pitchFamily="2" charset="-128"/>
              </a:rPr>
              <a:t> </a:t>
            </a:r>
            <a:r>
              <a:rPr lang="ja-JP" altLang="en-US" sz="1400" dirty="0">
                <a:latin typeface="たぬき油性マジック" panose="02000600000000000000" pitchFamily="2" charset="-128"/>
                <a:ea typeface="たぬき油性マジック" panose="02000600000000000000" pitchFamily="2" charset="-128"/>
              </a:rPr>
              <a:t>設定</a:t>
            </a:r>
            <a:endParaRPr kumimoji="1" lang="ja-JP" altLang="en-US" sz="1400"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3105615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3BD4D2-2806-47A6-BC36-AAA34BE3B790}"/>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test: </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パッケージ内に直接テストを記述、ソフトウェア改善へ</a:t>
            </a:r>
          </a:p>
        </p:txBody>
      </p:sp>
      <p:pic>
        <p:nvPicPr>
          <p:cNvPr id="5" name="コンテンツ プレースホルダー 4">
            <a:extLst>
              <a:ext uri="{FF2B5EF4-FFF2-40B4-BE49-F238E27FC236}">
                <a16:creationId xmlns:a16="http://schemas.microsoft.com/office/drawing/2014/main" id="{D2467A55-0AF6-423A-8620-8DA073ADDEE6}"/>
              </a:ext>
            </a:extLst>
          </p:cNvPr>
          <p:cNvPicPr>
            <a:picLocks noGrp="1" noChangeAspect="1"/>
          </p:cNvPicPr>
          <p:nvPr>
            <p:ph idx="1"/>
          </p:nvPr>
        </p:nvPicPr>
        <p:blipFill>
          <a:blip r:embed="rId2"/>
          <a:stretch>
            <a:fillRect/>
          </a:stretch>
        </p:blipFill>
        <p:spPr>
          <a:xfrm>
            <a:off x="838200" y="1830486"/>
            <a:ext cx="10515600" cy="4341616"/>
          </a:xfrm>
        </p:spPr>
      </p:pic>
      <p:sp>
        <p:nvSpPr>
          <p:cNvPr id="6" name="テキスト ボックス 5">
            <a:extLst>
              <a:ext uri="{FF2B5EF4-FFF2-40B4-BE49-F238E27FC236}">
                <a16:creationId xmlns:a16="http://schemas.microsoft.com/office/drawing/2014/main" id="{C4D3AB3D-544B-4D5C-AB52-8B7FF35EF3BE}"/>
              </a:ext>
            </a:extLst>
          </p:cNvPr>
          <p:cNvSpPr txBox="1"/>
          <p:nvPr/>
        </p:nvSpPr>
        <p:spPr>
          <a:xfrm>
            <a:off x="7800975" y="1981200"/>
            <a:ext cx="3524249" cy="523220"/>
          </a:xfrm>
          <a:prstGeom prst="rect">
            <a:avLst/>
          </a:prstGeom>
          <a:solidFill>
            <a:srgbClr val="F2E1DD"/>
          </a:solidFill>
        </p:spPr>
        <p:txBody>
          <a:bodyPr wrap="square" rtlCol="0">
            <a:spAutoFit/>
          </a:bodyPr>
          <a:lstStyle/>
          <a:p>
            <a:r>
              <a:rPr kumimoji="1" lang="ja-JP" altLang="en-US" sz="1400" dirty="0">
                <a:latin typeface="たぬき油性マジック" panose="02000600000000000000" pitchFamily="2" charset="-128"/>
                <a:ea typeface="たぬき油性マジック" panose="02000600000000000000" pitchFamily="2" charset="-128"/>
              </a:rPr>
              <a:t>テストは通常の</a:t>
            </a:r>
            <a:r>
              <a:rPr kumimoji="1" lang="en-US" altLang="ja-JP" sz="1400" dirty="0" err="1">
                <a:latin typeface="たぬき油性マジック" panose="02000600000000000000" pitchFamily="2" charset="-128"/>
                <a:ea typeface="たぬき油性マジック" panose="02000600000000000000" pitchFamily="2" charset="-128"/>
              </a:rPr>
              <a:t>Spack</a:t>
            </a:r>
            <a:r>
              <a:rPr kumimoji="1" lang="ja-JP" altLang="en-US" sz="1400" dirty="0">
                <a:latin typeface="たぬき油性マジック" panose="02000600000000000000" pitchFamily="2" charset="-128"/>
                <a:ea typeface="たぬき油性マジック" panose="02000600000000000000" pitchFamily="2" charset="-128"/>
              </a:rPr>
              <a:t>レシピクラスの一部になっている</a:t>
            </a:r>
          </a:p>
        </p:txBody>
      </p:sp>
      <p:sp>
        <p:nvSpPr>
          <p:cNvPr id="7" name="テキスト ボックス 6">
            <a:extLst>
              <a:ext uri="{FF2B5EF4-FFF2-40B4-BE49-F238E27FC236}">
                <a16:creationId xmlns:a16="http://schemas.microsoft.com/office/drawing/2014/main" id="{E16E9601-EDFF-401F-ADFB-D65DD9DCBDB1}"/>
              </a:ext>
            </a:extLst>
          </p:cNvPr>
          <p:cNvSpPr txBox="1"/>
          <p:nvPr/>
        </p:nvSpPr>
        <p:spPr>
          <a:xfrm>
            <a:off x="7829551" y="2662554"/>
            <a:ext cx="3524249" cy="276999"/>
          </a:xfrm>
          <a:prstGeom prst="rect">
            <a:avLst/>
          </a:prstGeom>
          <a:solidFill>
            <a:schemeClr val="accent6">
              <a:lumMod val="20000"/>
              <a:lumOff val="80000"/>
            </a:schemeClr>
          </a:solidFill>
        </p:spPr>
        <p:txBody>
          <a:bodyPr wrap="square" rtlCol="0">
            <a:spAutoFit/>
          </a:bodyPr>
          <a:lstStyle/>
          <a:p>
            <a:r>
              <a:rPr kumimoji="1" lang="ja-JP" altLang="en-US" sz="1200" dirty="0">
                <a:latin typeface="たぬき油性マジック" panose="02000600000000000000" pitchFamily="2" charset="-128"/>
                <a:ea typeface="たぬき油性マジック" panose="02000600000000000000" pitchFamily="2" charset="-128"/>
              </a:rPr>
              <a:t>パッケージから簡単にソースコードを保存</a:t>
            </a:r>
          </a:p>
        </p:txBody>
      </p:sp>
      <p:sp>
        <p:nvSpPr>
          <p:cNvPr id="8" name="テキスト ボックス 7">
            <a:extLst>
              <a:ext uri="{FF2B5EF4-FFF2-40B4-BE49-F238E27FC236}">
                <a16:creationId xmlns:a16="http://schemas.microsoft.com/office/drawing/2014/main" id="{AF965ABE-6DF1-4E47-B746-AE76098E3109}"/>
              </a:ext>
            </a:extLst>
          </p:cNvPr>
          <p:cNvSpPr txBox="1"/>
          <p:nvPr/>
        </p:nvSpPr>
        <p:spPr>
          <a:xfrm>
            <a:off x="7800974" y="3029963"/>
            <a:ext cx="3524249" cy="276999"/>
          </a:xfrm>
          <a:prstGeom prst="rect">
            <a:avLst/>
          </a:prstGeom>
          <a:solidFill>
            <a:schemeClr val="tx2">
              <a:lumMod val="20000"/>
              <a:lumOff val="80000"/>
            </a:schemeClr>
          </a:solidFill>
        </p:spPr>
        <p:txBody>
          <a:bodyPr wrap="square" rtlCol="0">
            <a:spAutoFit/>
          </a:bodyPr>
          <a:lstStyle/>
          <a:p>
            <a:r>
              <a:rPr kumimoji="1" lang="en-US" altLang="ja-JP" sz="1200" dirty="0">
                <a:latin typeface="たぬき油性マジック" panose="02000600000000000000" pitchFamily="2" charset="-128"/>
                <a:ea typeface="たぬき油性マジック" panose="02000600000000000000" pitchFamily="2" charset="-128"/>
              </a:rPr>
              <a:t>test()</a:t>
            </a:r>
            <a:r>
              <a:rPr kumimoji="1" lang="ja-JP" altLang="en-US" sz="1200" dirty="0">
                <a:latin typeface="たぬき油性マジック" panose="02000600000000000000" pitchFamily="2" charset="-128"/>
                <a:ea typeface="たぬき油性マジック" panose="02000600000000000000" pitchFamily="2" charset="-128"/>
              </a:rPr>
              <a:t>メソッドにテストを記述</a:t>
            </a:r>
          </a:p>
        </p:txBody>
      </p:sp>
      <p:sp>
        <p:nvSpPr>
          <p:cNvPr id="9" name="テキスト ボックス 8">
            <a:extLst>
              <a:ext uri="{FF2B5EF4-FFF2-40B4-BE49-F238E27FC236}">
                <a16:creationId xmlns:a16="http://schemas.microsoft.com/office/drawing/2014/main" id="{F5062ED1-F34E-49BC-B654-AA97DA6B859B}"/>
              </a:ext>
            </a:extLst>
          </p:cNvPr>
          <p:cNvSpPr txBox="1"/>
          <p:nvPr/>
        </p:nvSpPr>
        <p:spPr>
          <a:xfrm>
            <a:off x="7829551" y="3695385"/>
            <a:ext cx="3524249" cy="954107"/>
          </a:xfrm>
          <a:prstGeom prst="rect">
            <a:avLst/>
          </a:prstGeom>
          <a:solidFill>
            <a:srgbClr val="F2E1DD"/>
          </a:solidFill>
        </p:spPr>
        <p:txBody>
          <a:bodyPr wrap="square" rtlCol="0">
            <a:spAutoFit/>
          </a:bodyPr>
          <a:lstStyle/>
          <a:p>
            <a:r>
              <a:rPr lang="ja-JP" altLang="en-US" sz="1400" dirty="0">
                <a:latin typeface="たぬき油性マジック" panose="02000600000000000000" pitchFamily="2" charset="-128"/>
                <a:ea typeface="たぬき油性マジック" panose="02000600000000000000" pitchFamily="2" charset="-128"/>
              </a:rPr>
              <a:t>保存済みソースを取得</a:t>
            </a:r>
            <a:endParaRPr lang="en-US" altLang="ja-JP" sz="1400" dirty="0">
              <a:latin typeface="たぬき油性マジック" panose="02000600000000000000" pitchFamily="2" charset="-128"/>
              <a:ea typeface="たぬき油性マジック" panose="02000600000000000000" pitchFamily="2" charset="-128"/>
            </a:endParaRPr>
          </a:p>
          <a:p>
            <a:r>
              <a:rPr kumimoji="1" lang="ja-JP" altLang="en-US" sz="1400" dirty="0">
                <a:latin typeface="たぬき油性マジック" panose="02000600000000000000" pitchFamily="2" charset="-128"/>
                <a:ea typeface="たぬき油性マジック" panose="02000600000000000000" pitchFamily="2" charset="-128"/>
              </a:rPr>
              <a:t>実行形式へリンク</a:t>
            </a:r>
            <a:endParaRPr kumimoji="1" lang="en-US" altLang="ja-JP" sz="1400" dirty="0">
              <a:latin typeface="たぬき油性マジック" panose="02000600000000000000" pitchFamily="2" charset="-128"/>
              <a:ea typeface="たぬき油性マジック" panose="02000600000000000000" pitchFamily="2" charset="-128"/>
            </a:endParaRPr>
          </a:p>
          <a:p>
            <a:endParaRPr lang="en-US" altLang="ja-JP" sz="1400" dirty="0">
              <a:latin typeface="たぬき油性マジック" panose="02000600000000000000" pitchFamily="2" charset="-128"/>
              <a:ea typeface="たぬき油性マジック" panose="02000600000000000000" pitchFamily="2" charset="-128"/>
            </a:endParaRPr>
          </a:p>
          <a:p>
            <a:r>
              <a:rPr kumimoji="1" lang="en-US" altLang="ja-JP" sz="1400" dirty="0" err="1">
                <a:latin typeface="たぬき油性マジック" panose="02000600000000000000" pitchFamily="2" charset="-128"/>
                <a:ea typeface="たぬき油性マジック" panose="02000600000000000000" pitchFamily="2" charset="-128"/>
              </a:rPr>
              <a:t>Spack</a:t>
            </a:r>
            <a:r>
              <a:rPr kumimoji="1" lang="ja-JP" altLang="en-US" sz="1400" dirty="0">
                <a:latin typeface="たぬき油性マジック" panose="02000600000000000000" pitchFamily="2" charset="-128"/>
                <a:ea typeface="たぬき油性マジック" panose="02000600000000000000" pitchFamily="2" charset="-128"/>
              </a:rPr>
              <a:t>は</a:t>
            </a:r>
            <a:r>
              <a:rPr kumimoji="1" lang="en-US" altLang="ja-JP" sz="1400" dirty="0">
                <a:latin typeface="たぬき油性マジック" panose="02000600000000000000" pitchFamily="2" charset="-128"/>
                <a:ea typeface="たぬき油性マジック" panose="02000600000000000000" pitchFamily="2" charset="-128"/>
              </a:rPr>
              <a:t>cc</a:t>
            </a:r>
            <a:r>
              <a:rPr kumimoji="1" lang="ja-JP" altLang="en-US" sz="1400" dirty="0">
                <a:latin typeface="たぬき油性マジック" panose="02000600000000000000" pitchFamily="2" charset="-128"/>
                <a:ea typeface="たぬき油性マジック" panose="02000600000000000000" pitchFamily="2" charset="-128"/>
              </a:rPr>
              <a:t>を互換コンパイラと仮定</a:t>
            </a:r>
          </a:p>
        </p:txBody>
      </p:sp>
      <p:sp>
        <p:nvSpPr>
          <p:cNvPr id="10" name="テキスト ボックス 9">
            <a:extLst>
              <a:ext uri="{FF2B5EF4-FFF2-40B4-BE49-F238E27FC236}">
                <a16:creationId xmlns:a16="http://schemas.microsoft.com/office/drawing/2014/main" id="{0528CB7B-74D6-4197-A854-D13CDE93402E}"/>
              </a:ext>
            </a:extLst>
          </p:cNvPr>
          <p:cNvSpPr txBox="1"/>
          <p:nvPr/>
        </p:nvSpPr>
        <p:spPr>
          <a:xfrm>
            <a:off x="7800973" y="5190947"/>
            <a:ext cx="3524249" cy="276999"/>
          </a:xfrm>
          <a:prstGeom prst="rect">
            <a:avLst/>
          </a:prstGeom>
          <a:solidFill>
            <a:schemeClr val="accent1">
              <a:lumMod val="20000"/>
              <a:lumOff val="80000"/>
            </a:schemeClr>
          </a:solidFill>
        </p:spPr>
        <p:txBody>
          <a:bodyPr wrap="square" rtlCol="0">
            <a:spAutoFit/>
          </a:bodyPr>
          <a:lstStyle/>
          <a:p>
            <a:r>
              <a:rPr kumimoji="1" lang="en-US" altLang="ja-JP" sz="1200" dirty="0">
                <a:latin typeface="たぬき油性マジック" panose="02000600000000000000" pitchFamily="2" charset="-128"/>
                <a:ea typeface="たぬき油性マジック" panose="02000600000000000000" pitchFamily="2" charset="-128"/>
              </a:rPr>
              <a:t>smoke test </a:t>
            </a:r>
            <a:r>
              <a:rPr kumimoji="1" lang="ja-JP" altLang="en-US" sz="1200" dirty="0">
                <a:latin typeface="たぬき油性マジック" panose="02000600000000000000" pitchFamily="2" charset="-128"/>
                <a:ea typeface="たぬき油性マジック" panose="02000600000000000000" pitchFamily="2" charset="-128"/>
              </a:rPr>
              <a:t>をビルドし妥当性を出力</a:t>
            </a:r>
          </a:p>
        </p:txBody>
      </p:sp>
      <p:sp>
        <p:nvSpPr>
          <p:cNvPr id="11" name="テキスト ボックス 10">
            <a:extLst>
              <a:ext uri="{FF2B5EF4-FFF2-40B4-BE49-F238E27FC236}">
                <a16:creationId xmlns:a16="http://schemas.microsoft.com/office/drawing/2014/main" id="{52DB055B-DE8A-486E-931E-10210A70A68E}"/>
              </a:ext>
            </a:extLst>
          </p:cNvPr>
          <p:cNvSpPr txBox="1"/>
          <p:nvPr/>
        </p:nvSpPr>
        <p:spPr>
          <a:xfrm>
            <a:off x="7829551" y="5671900"/>
            <a:ext cx="3524249" cy="461665"/>
          </a:xfrm>
          <a:prstGeom prst="rect">
            <a:avLst/>
          </a:prstGeom>
          <a:solidFill>
            <a:schemeClr val="accent5">
              <a:lumMod val="20000"/>
              <a:lumOff val="80000"/>
            </a:schemeClr>
          </a:solidFill>
        </p:spPr>
        <p:txBody>
          <a:bodyPr wrap="square" rtlCol="0">
            <a:spAutoFit/>
          </a:bodyPr>
          <a:lstStyle/>
          <a:p>
            <a:r>
              <a:rPr lang="ja-JP" altLang="en-US" sz="1200" dirty="0">
                <a:latin typeface="たぬき油性マジック" panose="02000600000000000000" pitchFamily="2" charset="-128"/>
                <a:ea typeface="たぬき油性マジック" panose="02000600000000000000" pitchFamily="2" charset="-128"/>
              </a:rPr>
              <a:t>パッケージでインストール済みプログラムを実行</a:t>
            </a:r>
            <a:endParaRPr kumimoji="1" lang="ja-JP" altLang="en-US" sz="1200"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988918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9E0E3-8F6B-4F56-A6AB-6734FBF30F3B}"/>
              </a:ext>
            </a:extLst>
          </p:cNvPr>
          <p:cNvSpPr>
            <a:spLocks noGrp="1"/>
          </p:cNvSpPr>
          <p:nvPr>
            <p:ph type="title"/>
          </p:nvPr>
        </p:nvSpPr>
        <p:spPr/>
        <p:txBody>
          <a:bodyPr>
            <a:normAutofit/>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develop</a:t>
            </a:r>
            <a:r>
              <a:rPr kumimoji="1" lang="ja-JP" altLang="en-US" dirty="0">
                <a:latin typeface="たぬき油性マジック" panose="02000600000000000000" pitchFamily="2" charset="-128"/>
                <a:ea typeface="たぬき油性マジック" panose="02000600000000000000" pitchFamily="2" charset="-128"/>
              </a:rPr>
              <a:t>を使用することで開発者は一度で多くのパッケージで作業可能に</a:t>
            </a:r>
          </a:p>
        </p:txBody>
      </p:sp>
      <p:sp>
        <p:nvSpPr>
          <p:cNvPr id="3" name="コンテンツ プレースホルダー 2">
            <a:extLst>
              <a:ext uri="{FF2B5EF4-FFF2-40B4-BE49-F238E27FC236}">
                <a16:creationId xmlns:a16="http://schemas.microsoft.com/office/drawing/2014/main" id="{0C4DE95D-34EB-42BA-88F2-0D431C6FC40A}"/>
              </a:ext>
            </a:extLst>
          </p:cNvPr>
          <p:cNvSpPr>
            <a:spLocks noGrp="1"/>
          </p:cNvSpPr>
          <p:nvPr>
            <p:ph idx="1"/>
          </p:nvPr>
        </p:nvSpPr>
        <p:spPr>
          <a:xfrm>
            <a:off x="838200" y="1825625"/>
            <a:ext cx="5257800" cy="4351338"/>
          </a:xfrm>
        </p:spPr>
        <p:txBody>
          <a:bodyPr>
            <a:normAutofit fontScale="85000" lnSpcReduction="20000"/>
          </a:bodyPr>
          <a:lstStyle/>
          <a:p>
            <a:r>
              <a:rPr kumimoji="1" lang="ja-JP" altLang="en-US" dirty="0">
                <a:latin typeface="たぬき油性マジック" panose="02000600000000000000" pitchFamily="2" charset="-128"/>
                <a:ea typeface="たぬき油性マジック" panose="02000600000000000000" pitchFamily="2" charset="-128"/>
              </a:rPr>
              <a:t>これまで開発者は単一のパッケージにフォーカスしてきた</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err="1">
                <a:latin typeface="たぬき油性マジック" panose="02000600000000000000" pitchFamily="2" charset="-128"/>
                <a:ea typeface="たぬき油性マジック" panose="02000600000000000000" pitchFamily="2" charset="-128"/>
              </a:rPr>
              <a:t>spack</a:t>
            </a:r>
            <a:r>
              <a:rPr lang="en-US" altLang="ja-JP" dirty="0">
                <a:latin typeface="たぬき油性マジック" panose="02000600000000000000" pitchFamily="2" charset="-128"/>
                <a:ea typeface="たぬき油性マジック" panose="02000600000000000000" pitchFamily="2" charset="-128"/>
              </a:rPr>
              <a:t> dev-build </a:t>
            </a:r>
            <a:r>
              <a:rPr lang="ja-JP" altLang="en-US" dirty="0">
                <a:latin typeface="たぬき油性マジック" panose="02000600000000000000" pitchFamily="2" charset="-128"/>
                <a:ea typeface="たぬき油性マジック" panose="02000600000000000000" pitchFamily="2" charset="-128"/>
              </a:rPr>
              <a:t>など</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新規</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機能により、開発者用環境が使用可能に</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コードで作業可能</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依存関係を保ったままの複数のパッケージの開発</a:t>
            </a:r>
            <a:endParaRPr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変更時リビルドが簡単</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環境上でビルド</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開発パッケージのインストールモデルに必要な変更</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開発パッケージは設定変更でパスを変更しない</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開発者はビルドを素早く反復可能</a:t>
            </a:r>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14B10531-A973-451A-827A-DB0854D735DE}"/>
              </a:ext>
            </a:extLst>
          </p:cNvPr>
          <p:cNvPicPr>
            <a:picLocks noChangeAspect="1"/>
          </p:cNvPicPr>
          <p:nvPr/>
        </p:nvPicPr>
        <p:blipFill>
          <a:blip r:embed="rId2"/>
          <a:stretch>
            <a:fillRect/>
          </a:stretch>
        </p:blipFill>
        <p:spPr>
          <a:xfrm>
            <a:off x="6096000" y="1690688"/>
            <a:ext cx="5367806" cy="4751080"/>
          </a:xfrm>
          <a:prstGeom prst="rect">
            <a:avLst/>
          </a:prstGeom>
        </p:spPr>
      </p:pic>
    </p:spTree>
    <p:extLst>
      <p:ext uri="{BB962C8B-B14F-4D97-AF65-F5344CB8AC3E}">
        <p14:creationId xmlns:p14="http://schemas.microsoft.com/office/powerpoint/2010/main" val="40256994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2EB72C-FFC0-49E4-BA0B-C1AC3FA91579}"/>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a:t>
            </a:r>
            <a:r>
              <a:rPr kumimoji="1" lang="en-US" altLang="ja-JP" dirty="0">
                <a:latin typeface="たぬき油性マジック" panose="02000600000000000000" pitchFamily="2" charset="-128"/>
                <a:ea typeface="たぬき油性マジック" panose="02000600000000000000" pitchFamily="2" charset="-128"/>
              </a:rPr>
              <a:t>AML</a:t>
            </a:r>
            <a:r>
              <a:rPr kumimoji="1" lang="ja-JP" altLang="en-US" dirty="0">
                <a:latin typeface="たぬき油性マジック" panose="02000600000000000000" pitchFamily="2" charset="-128"/>
                <a:ea typeface="たぬき油性マジック" panose="02000600000000000000" pitchFamily="2" charset="-128"/>
              </a:rPr>
              <a:t>チームの開発環境合理化に貢献</a:t>
            </a:r>
          </a:p>
        </p:txBody>
      </p:sp>
      <p:sp>
        <p:nvSpPr>
          <p:cNvPr id="3" name="コンテンツ プレースホルダー 2">
            <a:extLst>
              <a:ext uri="{FF2B5EF4-FFF2-40B4-BE49-F238E27FC236}">
                <a16:creationId xmlns:a16="http://schemas.microsoft.com/office/drawing/2014/main" id="{7B909A93-ECB7-4045-8205-3AEC0F282015}"/>
              </a:ext>
            </a:extLst>
          </p:cNvPr>
          <p:cNvSpPr>
            <a:spLocks noGrp="1"/>
          </p:cNvSpPr>
          <p:nvPr>
            <p:ph idx="1"/>
          </p:nvPr>
        </p:nvSpPr>
        <p:spPr>
          <a:xfrm>
            <a:off x="838200" y="1825625"/>
            <a:ext cx="5257800" cy="4351338"/>
          </a:xfrm>
        </p:spPr>
        <p:txBody>
          <a:bodyPr>
            <a:normAutofit fontScale="77500" lnSpcReduction="20000"/>
          </a:bodyPr>
          <a:lstStyle/>
          <a:p>
            <a:r>
              <a:rPr kumimoji="1" lang="en-US" altLang="ja-JP" dirty="0" err="1">
                <a:solidFill>
                  <a:schemeClr val="accent1"/>
                </a:solidFill>
                <a:latin typeface="たぬき油性マジック" panose="02000600000000000000" pitchFamily="2" charset="-128"/>
                <a:ea typeface="たぬき油性マジック" panose="02000600000000000000" pitchFamily="2" charset="-128"/>
              </a:rPr>
              <a:t>Spack</a:t>
            </a:r>
            <a:r>
              <a:rPr kumimoji="1" lang="ja-JP" altLang="en-US" dirty="0">
                <a:solidFill>
                  <a:schemeClr val="accent1"/>
                </a:solidFill>
                <a:latin typeface="たぬき油性マジック" panose="02000600000000000000" pitchFamily="2" charset="-128"/>
                <a:ea typeface="たぬき油性マジック" panose="02000600000000000000" pitchFamily="2" charset="-128"/>
              </a:rPr>
              <a:t>導入前</a:t>
            </a:r>
            <a:endParaRPr kumimoji="1" lang="en-US" altLang="ja-JP" dirty="0">
              <a:solidFill>
                <a:schemeClr val="accent1"/>
              </a:solidFill>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誰もが独自で</a:t>
            </a:r>
            <a:r>
              <a:rPr lang="en-US" altLang="ja-JP" dirty="0">
                <a:latin typeface="たぬき油性マジック" panose="02000600000000000000" pitchFamily="2" charset="-128"/>
                <a:ea typeface="たぬき油性マジック" panose="02000600000000000000" pitchFamily="2" charset="-128"/>
              </a:rPr>
              <a:t> Python/</a:t>
            </a:r>
            <a:r>
              <a:rPr lang="en-US" altLang="ja-JP" dirty="0" err="1">
                <a:latin typeface="たぬき油性マジック" panose="02000600000000000000" pitchFamily="2" charset="-128"/>
                <a:ea typeface="たぬき油性マジック" panose="02000600000000000000" pitchFamily="2" charset="-128"/>
              </a:rPr>
              <a:t>PyTorch</a:t>
            </a:r>
            <a:r>
              <a:rPr lang="ja-JP" altLang="en-US" dirty="0">
                <a:latin typeface="たぬき油性マジック" panose="02000600000000000000" pitchFamily="2" charset="-128"/>
                <a:ea typeface="たぬき油性マジック" panose="02000600000000000000" pitchFamily="2" charset="-128"/>
              </a:rPr>
              <a:t>をゼロから構築していた</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スクリプトを書き、渡していた</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スクリプトはゆっくりと変更とマジックを蓄積</a:t>
            </a:r>
            <a:endParaRPr lang="en-US" altLang="ja-JP" dirty="0">
              <a:latin typeface="たぬき油性マジック" panose="02000600000000000000" pitchFamily="2" charset="-128"/>
              <a:ea typeface="たぬき油性マジック" panose="02000600000000000000" pitchFamily="2" charset="-128"/>
            </a:endParaRPr>
          </a:p>
          <a:p>
            <a:pPr lvl="1"/>
            <a:r>
              <a:rPr lang="ja-JP" altLang="en-US" dirty="0">
                <a:solidFill>
                  <a:schemeClr val="accent1"/>
                </a:solidFill>
                <a:latin typeface="たぬき油性マジック" panose="02000600000000000000" pitchFamily="2" charset="-128"/>
                <a:ea typeface="たぬき油性マジック" panose="02000600000000000000" pitchFamily="2" charset="-128"/>
              </a:rPr>
              <a:t>ビルドの違いをデバッグするのに何日も費やしていた</a:t>
            </a:r>
            <a:endParaRPr kumimoji="1" lang="en-US" altLang="ja-JP" dirty="0">
              <a:solidFill>
                <a:schemeClr val="accent1"/>
              </a:solidFill>
              <a:latin typeface="たぬき油性マジック" panose="02000600000000000000" pitchFamily="2" charset="-128"/>
              <a:ea typeface="たぬき油性マジック" panose="02000600000000000000" pitchFamily="2" charset="-128"/>
            </a:endParaRPr>
          </a:p>
          <a:p>
            <a:r>
              <a:rPr lang="en-US" altLang="ja-JP" dirty="0" err="1">
                <a:solidFill>
                  <a:srgbClr val="FF0000"/>
                </a:solidFill>
                <a:latin typeface="たぬき油性マジック" panose="02000600000000000000" pitchFamily="2" charset="-128"/>
                <a:ea typeface="たぬき油性マジック" panose="02000600000000000000" pitchFamily="2" charset="-128"/>
              </a:rPr>
              <a:t>Spack</a:t>
            </a:r>
            <a:r>
              <a:rPr lang="ja-JP" altLang="en-US" dirty="0">
                <a:solidFill>
                  <a:srgbClr val="FF0000"/>
                </a:solidFill>
                <a:latin typeface="たぬき油性マジック" panose="02000600000000000000" pitchFamily="2" charset="-128"/>
                <a:ea typeface="たぬき油性マジック" panose="02000600000000000000" pitchFamily="2" charset="-128"/>
              </a:rPr>
              <a:t>導入後</a:t>
            </a:r>
            <a:endParaRPr lang="en-US" altLang="ja-JP" dirty="0">
              <a:solidFill>
                <a:srgbClr val="FF0000"/>
              </a:solidFill>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リポジトリにてバージョン管理された再現可能な</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環境</a:t>
            </a:r>
            <a:endParaRPr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共有チームディレクトリ内の標準環境</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solidFill>
                  <a:srgbClr val="FF0000"/>
                </a:solidFill>
                <a:latin typeface="たぬき油性マジック" panose="02000600000000000000" pitchFamily="2" charset="-128"/>
                <a:ea typeface="たぬき油性マジック" panose="02000600000000000000" pitchFamily="2" charset="-128"/>
              </a:rPr>
              <a:t>どんなチームメンバでも</a:t>
            </a:r>
            <a:r>
              <a:rPr lang="en-US" altLang="ja-JP" dirty="0">
                <a:solidFill>
                  <a:srgbClr val="FF0000"/>
                </a:solidFill>
                <a:latin typeface="たぬき油性マジック" panose="02000600000000000000" pitchFamily="2" charset="-128"/>
                <a:ea typeface="たぬき油性マジック" panose="02000600000000000000" pitchFamily="2" charset="-128"/>
              </a:rPr>
              <a:t>20</a:t>
            </a:r>
            <a:r>
              <a:rPr lang="ja-JP" altLang="en-US" dirty="0">
                <a:solidFill>
                  <a:srgbClr val="FF0000"/>
                </a:solidFill>
                <a:latin typeface="たぬき油性マジック" panose="02000600000000000000" pitchFamily="2" charset="-128"/>
                <a:ea typeface="たぬき油性マジック" panose="02000600000000000000" pitchFamily="2" charset="-128"/>
              </a:rPr>
              <a:t>分以内にカスタマイズ済み実行環境を得られるように</a:t>
            </a:r>
            <a:endParaRPr lang="en-US" altLang="ja-JP" dirty="0">
              <a:solidFill>
                <a:srgbClr val="FF0000"/>
              </a:solidFill>
              <a:latin typeface="たぬき油性マジック" panose="02000600000000000000" pitchFamily="2" charset="-128"/>
              <a:ea typeface="たぬき油性マジック" panose="02000600000000000000" pitchFamily="2" charset="-128"/>
            </a:endParaRPr>
          </a:p>
          <a:p>
            <a:pPr lvl="2"/>
            <a:r>
              <a:rPr lang="en-US" altLang="ja-JP" dirty="0">
                <a:latin typeface="たぬき油性マジック" panose="02000600000000000000" pitchFamily="2" charset="-128"/>
                <a:ea typeface="たぬき油性マジック" panose="02000600000000000000" pitchFamily="2" charset="-128"/>
              </a:rPr>
              <a:t>P</a:t>
            </a:r>
            <a:r>
              <a:rPr kumimoji="1" lang="en-US" altLang="ja-JP" dirty="0">
                <a:latin typeface="たぬき油性マジック" panose="02000600000000000000" pitchFamily="2" charset="-128"/>
                <a:ea typeface="たぬき油性マジック" panose="02000600000000000000" pitchFamily="2" charset="-128"/>
              </a:rPr>
              <a:t>ython</a:t>
            </a:r>
            <a:r>
              <a:rPr kumimoji="1" lang="ja-JP" altLang="en-US" dirty="0">
                <a:latin typeface="たぬき油性マジック" panose="02000600000000000000" pitchFamily="2" charset="-128"/>
                <a:ea typeface="たぬき油性マジック" panose="02000600000000000000" pitchFamily="2" charset="-128"/>
              </a:rPr>
              <a:t>バージョンの変更、</a:t>
            </a:r>
            <a:r>
              <a:rPr kumimoji="1" lang="en-US" altLang="ja-JP" dirty="0" err="1">
                <a:latin typeface="たぬき油性マジック" panose="02000600000000000000" pitchFamily="2" charset="-128"/>
                <a:ea typeface="たぬき油性マジック" panose="02000600000000000000" pitchFamily="2" charset="-128"/>
              </a:rPr>
              <a:t>PyTorch</a:t>
            </a:r>
            <a:r>
              <a:rPr kumimoji="1" lang="ja-JP" altLang="en-US" dirty="0">
                <a:latin typeface="たぬき油性マジック" panose="02000600000000000000" pitchFamily="2" charset="-128"/>
                <a:ea typeface="たぬき油性マジック" panose="02000600000000000000" pitchFamily="2" charset="-128"/>
              </a:rPr>
              <a:t>バージョンの変更など</a:t>
            </a:r>
          </a:p>
        </p:txBody>
      </p:sp>
      <p:pic>
        <p:nvPicPr>
          <p:cNvPr id="5" name="図 4">
            <a:extLst>
              <a:ext uri="{FF2B5EF4-FFF2-40B4-BE49-F238E27FC236}">
                <a16:creationId xmlns:a16="http://schemas.microsoft.com/office/drawing/2014/main" id="{1AF8E009-7109-4703-8DE0-041C67054AAB}"/>
              </a:ext>
            </a:extLst>
          </p:cNvPr>
          <p:cNvPicPr>
            <a:picLocks noChangeAspect="1"/>
          </p:cNvPicPr>
          <p:nvPr/>
        </p:nvPicPr>
        <p:blipFill>
          <a:blip r:embed="rId2"/>
          <a:stretch>
            <a:fillRect/>
          </a:stretch>
        </p:blipFill>
        <p:spPr>
          <a:xfrm>
            <a:off x="6437876" y="1204422"/>
            <a:ext cx="4915924" cy="5288453"/>
          </a:xfrm>
          <a:prstGeom prst="rect">
            <a:avLst/>
          </a:prstGeom>
        </p:spPr>
      </p:pic>
    </p:spTree>
    <p:extLst>
      <p:ext uri="{BB962C8B-B14F-4D97-AF65-F5344CB8AC3E}">
        <p14:creationId xmlns:p14="http://schemas.microsoft.com/office/powerpoint/2010/main" val="3079458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A7C20BD-D2AA-49EC-B488-47AFA2C57C11}"/>
              </a:ext>
            </a:extLst>
          </p:cNvPr>
          <p:cNvPicPr>
            <a:picLocks noChangeAspect="1"/>
          </p:cNvPicPr>
          <p:nvPr/>
        </p:nvPicPr>
        <p:blipFill>
          <a:blip r:embed="rId2"/>
          <a:stretch>
            <a:fillRect/>
          </a:stretch>
        </p:blipFill>
        <p:spPr>
          <a:xfrm>
            <a:off x="1046480" y="1691050"/>
            <a:ext cx="10099040" cy="5166950"/>
          </a:xfrm>
          <a:prstGeom prst="rect">
            <a:avLst/>
          </a:prstGeom>
        </p:spPr>
      </p:pic>
      <p:sp>
        <p:nvSpPr>
          <p:cNvPr id="2" name="タイトル 1">
            <a:extLst>
              <a:ext uri="{FF2B5EF4-FFF2-40B4-BE49-F238E27FC236}">
                <a16:creationId xmlns:a16="http://schemas.microsoft.com/office/drawing/2014/main" id="{54C5DC43-D0FB-49F8-9CF5-4C7EA62FD86A}"/>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現代の科学技術計算コードは氷山のようなライブラリの依存関係に</a:t>
            </a:r>
          </a:p>
        </p:txBody>
      </p:sp>
    </p:spTree>
    <p:extLst>
      <p:ext uri="{BB962C8B-B14F-4D97-AF65-F5344CB8AC3E}">
        <p14:creationId xmlns:p14="http://schemas.microsoft.com/office/powerpoint/2010/main" val="2850211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BA0CB3-1F94-4B3D-8D97-713C235ED2BB}"/>
              </a:ext>
            </a:extLst>
          </p:cNvPr>
          <p:cNvSpPr>
            <a:spLocks noGrp="1"/>
          </p:cNvSpPr>
          <p:nvPr>
            <p:ph type="title"/>
          </p:nvPr>
        </p:nvSpPr>
        <p:spPr/>
        <p:txBody>
          <a:bodyPr>
            <a:normAutofit fontScale="900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の並列ビルドサポートにより</a:t>
            </a:r>
            <a:r>
              <a:rPr lang="en-US" altLang="ja-JP" dirty="0">
                <a:latin typeface="たぬき油性マジック" panose="02000600000000000000" pitchFamily="2" charset="-128"/>
                <a:ea typeface="たぬき油性マジック" panose="02000600000000000000" pitchFamily="2" charset="-128"/>
              </a:rPr>
              <a:t>297</a:t>
            </a:r>
            <a:r>
              <a:rPr lang="ja-JP" altLang="en-US" dirty="0">
                <a:latin typeface="たぬき油性マジック" panose="02000600000000000000" pitchFamily="2" charset="-128"/>
                <a:ea typeface="たぬき油性マジック" panose="02000600000000000000" pitchFamily="2" charset="-128"/>
              </a:rPr>
              <a:t>個の</a:t>
            </a:r>
            <a:r>
              <a:rPr lang="en-US" altLang="ja-JP" dirty="0">
                <a:latin typeface="たぬき油性マジック" panose="02000600000000000000" pitchFamily="2" charset="-128"/>
                <a:ea typeface="たぬき油性マジック" panose="02000600000000000000" pitchFamily="2" charset="-128"/>
              </a:rPr>
              <a:t>E4S</a:t>
            </a:r>
            <a:r>
              <a:rPr lang="ja-JP" altLang="en-US" dirty="0">
                <a:latin typeface="たぬき油性マジック" panose="02000600000000000000" pitchFamily="2" charset="-128"/>
                <a:ea typeface="たぬき油性マジック" panose="02000600000000000000" pitchFamily="2" charset="-128"/>
              </a:rPr>
              <a:t>パッケージを単一ノードで</a:t>
            </a:r>
            <a:r>
              <a:rPr lang="en-US" altLang="ja-JP" dirty="0">
                <a:latin typeface="たぬき油性マジック" panose="02000600000000000000" pitchFamily="2" charset="-128"/>
                <a:ea typeface="たぬき油性マジック" panose="02000600000000000000" pitchFamily="2" charset="-128"/>
              </a:rPr>
              <a:t>85</a:t>
            </a:r>
            <a:r>
              <a:rPr lang="ja-JP" altLang="en-US" dirty="0">
                <a:latin typeface="たぬき油性マジック" panose="02000600000000000000" pitchFamily="2" charset="-128"/>
                <a:ea typeface="たぬき油性マジック" panose="02000600000000000000" pitchFamily="2" charset="-128"/>
              </a:rPr>
              <a:t>分で完了</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E84D8FD6-000B-48FE-BF8F-F40A5C7B0895}"/>
              </a:ext>
            </a:extLst>
          </p:cNvPr>
          <p:cNvSpPr>
            <a:spLocks noGrp="1"/>
          </p:cNvSpPr>
          <p:nvPr>
            <p:ph idx="1"/>
          </p:nvPr>
        </p:nvSpPr>
        <p:spPr>
          <a:xfrm>
            <a:off x="838200" y="1825625"/>
            <a:ext cx="6743700" cy="4351338"/>
          </a:xfrm>
        </p:spPr>
        <p:txBody>
          <a:bodyPr>
            <a:normAutofit fontScale="92500" lnSpcReduction="20000"/>
          </a:bodyPr>
          <a:lstStyle/>
          <a:p>
            <a:pPr marL="0" indent="0">
              <a:buNone/>
            </a:pPr>
            <a:r>
              <a:rPr kumimoji="1" lang="en-US" altLang="ja-JP" dirty="0" err="1">
                <a:latin typeface="たぬき油性マジック" panose="02000600000000000000" pitchFamily="2" charset="-128"/>
                <a:ea typeface="たぬき油性マジック" panose="02000600000000000000" pitchFamily="2" charset="-128"/>
              </a:rPr>
              <a:t>srun</a:t>
            </a:r>
            <a:r>
              <a:rPr kumimoji="1" lang="en-US" altLang="ja-JP" dirty="0">
                <a:latin typeface="たぬき油性マジック" panose="02000600000000000000" pitchFamily="2" charset="-128"/>
                <a:ea typeface="たぬき油性マジック" panose="02000600000000000000" pitchFamily="2" charset="-128"/>
              </a:rPr>
              <a:t> -N -n 8 </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install .</a:t>
            </a:r>
          </a:p>
          <a:p>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これまでは単一インストールでのみ並列処理</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今は、環境内すべてのパッケージがボトムアップビリドされる</a:t>
            </a:r>
            <a:endParaRPr kumimoji="1"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新しいロックベースのアルゴリズムを開発</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スケジューラの統合やサーバは不要</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プロセス</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ノード間調整のためのリーダ</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ライタ </a:t>
            </a:r>
            <a:r>
              <a:rPr lang="en-US" altLang="ja-JP" dirty="0" err="1">
                <a:latin typeface="たぬき油性マジック" panose="02000600000000000000" pitchFamily="2" charset="-128"/>
                <a:ea typeface="たぬき油性マジック" panose="02000600000000000000" pitchFamily="2" charset="-128"/>
              </a:rPr>
              <a:t>fcntl</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ロックのみ使用</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flock </a:t>
            </a:r>
            <a:r>
              <a:rPr kumimoji="1" lang="ja-JP" altLang="en-US" dirty="0">
                <a:latin typeface="たぬき油性マジック" panose="02000600000000000000" pitchFamily="2" charset="-128"/>
                <a:ea typeface="たぬき油性マジック" panose="02000600000000000000" pitchFamily="2" charset="-128"/>
              </a:rPr>
              <a:t>が有効な分散ファイルシス</a:t>
            </a:r>
            <a:r>
              <a:rPr lang="ja-JP" altLang="en-US" dirty="0">
                <a:latin typeface="たぬき油性マジック" panose="02000600000000000000" pitchFamily="2" charset="-128"/>
                <a:ea typeface="たぬき油性マジック" panose="02000600000000000000" pitchFamily="2" charset="-128"/>
              </a:rPr>
              <a:t>テムで作業</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一度で環境マニフェスト全体を簡単にビルド</a:t>
            </a:r>
            <a:endParaRPr kumimoji="1" lang="en-US" altLang="ja-JP" dirty="0">
              <a:latin typeface="たぬき油性マジック" panose="02000600000000000000" pitchFamily="2" charset="-128"/>
              <a:ea typeface="たぬき油性マジック" panose="02000600000000000000" pitchFamily="2" charset="-128"/>
            </a:endParaRPr>
          </a:p>
          <a:p>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A303A344-19E7-4A98-9F9A-47E339636A6A}"/>
              </a:ext>
            </a:extLst>
          </p:cNvPr>
          <p:cNvPicPr>
            <a:picLocks noChangeAspect="1"/>
          </p:cNvPicPr>
          <p:nvPr/>
        </p:nvPicPr>
        <p:blipFill>
          <a:blip r:embed="rId2"/>
          <a:stretch>
            <a:fillRect/>
          </a:stretch>
        </p:blipFill>
        <p:spPr>
          <a:xfrm>
            <a:off x="7742242" y="1538288"/>
            <a:ext cx="4087807" cy="2281237"/>
          </a:xfrm>
          <a:prstGeom prst="rect">
            <a:avLst/>
          </a:prstGeom>
        </p:spPr>
      </p:pic>
      <p:pic>
        <p:nvPicPr>
          <p:cNvPr id="7" name="図 6">
            <a:extLst>
              <a:ext uri="{FF2B5EF4-FFF2-40B4-BE49-F238E27FC236}">
                <a16:creationId xmlns:a16="http://schemas.microsoft.com/office/drawing/2014/main" id="{9BDA67A1-9DFE-4EEA-BB3C-8227673DC623}"/>
              </a:ext>
            </a:extLst>
          </p:cNvPr>
          <p:cNvPicPr>
            <a:picLocks noChangeAspect="1"/>
          </p:cNvPicPr>
          <p:nvPr/>
        </p:nvPicPr>
        <p:blipFill>
          <a:blip r:embed="rId3"/>
          <a:stretch>
            <a:fillRect/>
          </a:stretch>
        </p:blipFill>
        <p:spPr>
          <a:xfrm>
            <a:off x="7742242" y="4056163"/>
            <a:ext cx="2382833" cy="2535578"/>
          </a:xfrm>
          <a:prstGeom prst="rect">
            <a:avLst/>
          </a:prstGeom>
        </p:spPr>
      </p:pic>
      <p:sp>
        <p:nvSpPr>
          <p:cNvPr id="8" name="テキスト ボックス 7">
            <a:extLst>
              <a:ext uri="{FF2B5EF4-FFF2-40B4-BE49-F238E27FC236}">
                <a16:creationId xmlns:a16="http://schemas.microsoft.com/office/drawing/2014/main" id="{135EE222-5EB9-46D8-8948-7C28BB0224B3}"/>
              </a:ext>
            </a:extLst>
          </p:cNvPr>
          <p:cNvSpPr txBox="1"/>
          <p:nvPr/>
        </p:nvSpPr>
        <p:spPr>
          <a:xfrm>
            <a:off x="10141439" y="5135046"/>
            <a:ext cx="2050561" cy="369332"/>
          </a:xfrm>
          <a:prstGeom prst="rect">
            <a:avLst/>
          </a:prstGeom>
          <a:noFill/>
        </p:spPr>
        <p:txBody>
          <a:bodyPr wrap="none" rtlCol="0">
            <a:spAutoFit/>
          </a:bodyPr>
          <a:lstStyle/>
          <a:p>
            <a:r>
              <a:rPr lang="en-US" altLang="ja-JP" dirty="0">
                <a:latin typeface="たぬき油性マジック" panose="02000600000000000000" pitchFamily="2" charset="-128"/>
                <a:ea typeface="たぬき油性マジック" panose="02000600000000000000" pitchFamily="2" charset="-128"/>
              </a:rPr>
              <a:t>E4S </a:t>
            </a:r>
            <a:r>
              <a:rPr lang="ja-JP" altLang="en-US" dirty="0">
                <a:latin typeface="たぬき油性マジック" panose="02000600000000000000" pitchFamily="2" charset="-128"/>
                <a:ea typeface="たぬき油性マジック" panose="02000600000000000000" pitchFamily="2" charset="-128"/>
              </a:rPr>
              <a:t>マニフェスト</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333023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E7E42F-90E1-4B49-BC75-B1E66D9C6901}"/>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分散ロッキングアルゴリズム</a:t>
            </a:r>
          </a:p>
        </p:txBody>
      </p:sp>
      <p:sp>
        <p:nvSpPr>
          <p:cNvPr id="3" name="フローチャート: 端子 2">
            <a:extLst>
              <a:ext uri="{FF2B5EF4-FFF2-40B4-BE49-F238E27FC236}">
                <a16:creationId xmlns:a16="http://schemas.microsoft.com/office/drawing/2014/main" id="{37574C77-7A89-4993-9156-054D941C5483}"/>
              </a:ext>
            </a:extLst>
          </p:cNvPr>
          <p:cNvSpPr/>
          <p:nvPr/>
        </p:nvSpPr>
        <p:spPr>
          <a:xfrm>
            <a:off x="1209684" y="1956047"/>
            <a:ext cx="914400" cy="301752"/>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開始</a:t>
            </a:r>
          </a:p>
        </p:txBody>
      </p:sp>
      <p:sp>
        <p:nvSpPr>
          <p:cNvPr id="4" name="フローチャート: 端子 3">
            <a:extLst>
              <a:ext uri="{FF2B5EF4-FFF2-40B4-BE49-F238E27FC236}">
                <a16:creationId xmlns:a16="http://schemas.microsoft.com/office/drawing/2014/main" id="{2B7A2745-A560-4C25-9726-1D21872D3563}"/>
              </a:ext>
            </a:extLst>
          </p:cNvPr>
          <p:cNvSpPr/>
          <p:nvPr/>
        </p:nvSpPr>
        <p:spPr>
          <a:xfrm>
            <a:off x="1209684" y="5485059"/>
            <a:ext cx="914400" cy="301752"/>
          </a:xfrm>
          <a:prstGeom prst="flowChartTermina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ja-JP" altLang="en-US" dirty="0">
                <a:latin typeface="たぬき油性マジック" panose="02000600000000000000" pitchFamily="2" charset="-128"/>
                <a:ea typeface="たぬき油性マジック" panose="02000600000000000000" pitchFamily="2" charset="-128"/>
              </a:rPr>
              <a:t>終了</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5" name="正方形/長方形 4">
            <a:extLst>
              <a:ext uri="{FF2B5EF4-FFF2-40B4-BE49-F238E27FC236}">
                <a16:creationId xmlns:a16="http://schemas.microsoft.com/office/drawing/2014/main" id="{676F2EDB-0B04-442C-A49F-247539F0CC3A}"/>
              </a:ext>
            </a:extLst>
          </p:cNvPr>
          <p:cNvSpPr/>
          <p:nvPr/>
        </p:nvSpPr>
        <p:spPr>
          <a:xfrm>
            <a:off x="1133484" y="3341938"/>
            <a:ext cx="1066800" cy="7936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キューをビルド</a:t>
            </a:r>
          </a:p>
        </p:txBody>
      </p:sp>
      <p:sp>
        <p:nvSpPr>
          <p:cNvPr id="7" name="正方形/長方形 6">
            <a:extLst>
              <a:ext uri="{FF2B5EF4-FFF2-40B4-BE49-F238E27FC236}">
                <a16:creationId xmlns:a16="http://schemas.microsoft.com/office/drawing/2014/main" id="{2EAAC9EB-2EC0-4A02-8FAF-88A4225C2547}"/>
              </a:ext>
            </a:extLst>
          </p:cNvPr>
          <p:cNvSpPr/>
          <p:nvPr/>
        </p:nvSpPr>
        <p:spPr>
          <a:xfrm>
            <a:off x="2609856" y="3344986"/>
            <a:ext cx="1266825" cy="7936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次タスクをポップ</a:t>
            </a:r>
          </a:p>
        </p:txBody>
      </p:sp>
      <p:sp>
        <p:nvSpPr>
          <p:cNvPr id="8" name="正方形/長方形 7">
            <a:extLst>
              <a:ext uri="{FF2B5EF4-FFF2-40B4-BE49-F238E27FC236}">
                <a16:creationId xmlns:a16="http://schemas.microsoft.com/office/drawing/2014/main" id="{44ADFFED-5F4C-41C3-B74E-A3B784748AA4}"/>
              </a:ext>
            </a:extLst>
          </p:cNvPr>
          <p:cNvSpPr/>
          <p:nvPr/>
        </p:nvSpPr>
        <p:spPr>
          <a:xfrm>
            <a:off x="4286253" y="3344988"/>
            <a:ext cx="1266825" cy="7936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書込ロックを取得</a:t>
            </a:r>
          </a:p>
        </p:txBody>
      </p:sp>
      <p:sp>
        <p:nvSpPr>
          <p:cNvPr id="9" name="フローチャート: 判断 8">
            <a:extLst>
              <a:ext uri="{FF2B5EF4-FFF2-40B4-BE49-F238E27FC236}">
                <a16:creationId xmlns:a16="http://schemas.microsoft.com/office/drawing/2014/main" id="{DB591CD1-0867-4F3E-8492-CBAD122CF775}"/>
              </a:ext>
            </a:extLst>
          </p:cNvPr>
          <p:cNvSpPr/>
          <p:nvPr/>
        </p:nvSpPr>
        <p:spPr>
          <a:xfrm>
            <a:off x="5962650" y="3435477"/>
            <a:ext cx="1704975"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latin typeface="たぬき油性マジック" panose="02000600000000000000" pitchFamily="2" charset="-128"/>
                <a:ea typeface="たぬき油性マジック" panose="02000600000000000000" pitchFamily="2" charset="-128"/>
              </a:rPr>
              <a:t>ステータス確認</a:t>
            </a:r>
            <a:endParaRPr kumimoji="1" lang="ja-JP" altLang="en-US" sz="1200" dirty="0">
              <a:latin typeface="たぬき油性マジック" panose="02000600000000000000" pitchFamily="2" charset="-128"/>
              <a:ea typeface="たぬき油性マジック" panose="02000600000000000000" pitchFamily="2" charset="-128"/>
            </a:endParaRPr>
          </a:p>
        </p:txBody>
      </p:sp>
      <p:sp>
        <p:nvSpPr>
          <p:cNvPr id="10" name="フローチャート: 判断 9">
            <a:extLst>
              <a:ext uri="{FF2B5EF4-FFF2-40B4-BE49-F238E27FC236}">
                <a16:creationId xmlns:a16="http://schemas.microsoft.com/office/drawing/2014/main" id="{DED3A91A-25C7-472B-96CC-4A8AEFEFE29B}"/>
              </a:ext>
            </a:extLst>
          </p:cNvPr>
          <p:cNvSpPr/>
          <p:nvPr/>
        </p:nvSpPr>
        <p:spPr>
          <a:xfrm>
            <a:off x="8077197" y="3435477"/>
            <a:ext cx="1704975" cy="61264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latin typeface="たぬき油性マジック" panose="02000600000000000000" pitchFamily="2" charset="-128"/>
                <a:ea typeface="たぬき油性マジック" panose="02000600000000000000" pitchFamily="2" charset="-128"/>
              </a:rPr>
              <a:t>書込ロック？</a:t>
            </a:r>
          </a:p>
        </p:txBody>
      </p:sp>
      <p:sp>
        <p:nvSpPr>
          <p:cNvPr id="11" name="正方形/長方形 10">
            <a:extLst>
              <a:ext uri="{FF2B5EF4-FFF2-40B4-BE49-F238E27FC236}">
                <a16:creationId xmlns:a16="http://schemas.microsoft.com/office/drawing/2014/main" id="{C74C634A-B9F6-443D-9B30-CFF998ACE02C}"/>
              </a:ext>
            </a:extLst>
          </p:cNvPr>
          <p:cNvSpPr/>
          <p:nvPr/>
        </p:nvSpPr>
        <p:spPr>
          <a:xfrm>
            <a:off x="10191744" y="3344987"/>
            <a:ext cx="1066800" cy="7936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ビルド</a:t>
            </a:r>
          </a:p>
        </p:txBody>
      </p:sp>
      <p:cxnSp>
        <p:nvCxnSpPr>
          <p:cNvPr id="13" name="直線矢印コネクタ 12">
            <a:extLst>
              <a:ext uri="{FF2B5EF4-FFF2-40B4-BE49-F238E27FC236}">
                <a16:creationId xmlns:a16="http://schemas.microsoft.com/office/drawing/2014/main" id="{26609350-882D-4C34-9E53-653D5B9FEA93}"/>
              </a:ext>
            </a:extLst>
          </p:cNvPr>
          <p:cNvCxnSpPr>
            <a:stCxn id="3" idx="2"/>
            <a:endCxn id="5" idx="0"/>
          </p:cNvCxnSpPr>
          <p:nvPr/>
        </p:nvCxnSpPr>
        <p:spPr>
          <a:xfrm>
            <a:off x="1666884" y="2257799"/>
            <a:ext cx="0" cy="1084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7F7C36B-D812-49B6-8070-868CD931381B}"/>
              </a:ext>
            </a:extLst>
          </p:cNvPr>
          <p:cNvCxnSpPr>
            <a:stCxn id="5" idx="2"/>
            <a:endCxn id="4" idx="0"/>
          </p:cNvCxnSpPr>
          <p:nvPr/>
        </p:nvCxnSpPr>
        <p:spPr>
          <a:xfrm>
            <a:off x="1666884" y="4135561"/>
            <a:ext cx="0" cy="134949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3A709BD-62D4-4325-ADEB-78B8C55F3B99}"/>
              </a:ext>
            </a:extLst>
          </p:cNvPr>
          <p:cNvCxnSpPr>
            <a:cxnSpLocks/>
            <a:stCxn id="5" idx="3"/>
            <a:endCxn id="7" idx="1"/>
          </p:cNvCxnSpPr>
          <p:nvPr/>
        </p:nvCxnSpPr>
        <p:spPr>
          <a:xfrm>
            <a:off x="2200284" y="3738750"/>
            <a:ext cx="409572" cy="30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F649E44-C118-4071-89DB-C7385617C181}"/>
              </a:ext>
            </a:extLst>
          </p:cNvPr>
          <p:cNvCxnSpPr>
            <a:cxnSpLocks/>
            <a:stCxn id="7" idx="3"/>
            <a:endCxn id="8" idx="1"/>
          </p:cNvCxnSpPr>
          <p:nvPr/>
        </p:nvCxnSpPr>
        <p:spPr>
          <a:xfrm>
            <a:off x="3876681" y="3741798"/>
            <a:ext cx="40957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EA80C51-B01B-4269-9553-274E10104CF4}"/>
              </a:ext>
            </a:extLst>
          </p:cNvPr>
          <p:cNvCxnSpPr>
            <a:cxnSpLocks/>
            <a:stCxn id="8" idx="3"/>
            <a:endCxn id="9" idx="1"/>
          </p:cNvCxnSpPr>
          <p:nvPr/>
        </p:nvCxnSpPr>
        <p:spPr>
          <a:xfrm>
            <a:off x="5553078" y="3741800"/>
            <a:ext cx="40957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2BB50172-B1B0-44E5-A241-29D3B6A64005}"/>
              </a:ext>
            </a:extLst>
          </p:cNvPr>
          <p:cNvCxnSpPr>
            <a:cxnSpLocks/>
            <a:stCxn id="9" idx="3"/>
            <a:endCxn id="10" idx="1"/>
          </p:cNvCxnSpPr>
          <p:nvPr/>
        </p:nvCxnSpPr>
        <p:spPr>
          <a:xfrm>
            <a:off x="7667625" y="3741801"/>
            <a:ext cx="4095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CF141BEF-FD8E-42D7-9377-1CC3EDAF70B9}"/>
              </a:ext>
            </a:extLst>
          </p:cNvPr>
          <p:cNvCxnSpPr>
            <a:cxnSpLocks/>
            <a:stCxn id="10" idx="3"/>
            <a:endCxn id="11" idx="1"/>
          </p:cNvCxnSpPr>
          <p:nvPr/>
        </p:nvCxnSpPr>
        <p:spPr>
          <a:xfrm flipV="1">
            <a:off x="9782172" y="3741799"/>
            <a:ext cx="409572"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39B79D8B-0258-4467-B95F-84D33BA3DD50}"/>
              </a:ext>
            </a:extLst>
          </p:cNvPr>
          <p:cNvSpPr/>
          <p:nvPr/>
        </p:nvSpPr>
        <p:spPr>
          <a:xfrm>
            <a:off x="1962159" y="4513415"/>
            <a:ext cx="1066801" cy="5570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全ロック</a:t>
            </a:r>
            <a:endParaRPr kumimoji="1" lang="en-US" altLang="ja-JP" dirty="0">
              <a:latin typeface="たぬき油性マジック" panose="02000600000000000000" pitchFamily="2" charset="-128"/>
              <a:ea typeface="たぬき油性マジック" panose="02000600000000000000" pitchFamily="2" charset="-128"/>
            </a:endParaRPr>
          </a:p>
          <a:p>
            <a:pPr algn="ctr"/>
            <a:r>
              <a:rPr kumimoji="1" lang="ja-JP" altLang="en-US" dirty="0">
                <a:latin typeface="たぬき油性マジック" panose="02000600000000000000" pitchFamily="2" charset="-128"/>
                <a:ea typeface="たぬき油性マジック" panose="02000600000000000000" pitchFamily="2" charset="-128"/>
              </a:rPr>
              <a:t>削除</a:t>
            </a:r>
          </a:p>
        </p:txBody>
      </p:sp>
      <p:cxnSp>
        <p:nvCxnSpPr>
          <p:cNvPr id="36" name="コネクタ: 曲線 35">
            <a:extLst>
              <a:ext uri="{FF2B5EF4-FFF2-40B4-BE49-F238E27FC236}">
                <a16:creationId xmlns:a16="http://schemas.microsoft.com/office/drawing/2014/main" id="{2DA44561-0F8E-49BD-978D-241FB91D17AF}"/>
              </a:ext>
            </a:extLst>
          </p:cNvPr>
          <p:cNvCxnSpPr>
            <a:cxnSpLocks/>
            <a:stCxn id="7" idx="2"/>
            <a:endCxn id="33" idx="0"/>
          </p:cNvCxnSpPr>
          <p:nvPr/>
        </p:nvCxnSpPr>
        <p:spPr>
          <a:xfrm rot="5400000">
            <a:off x="2682012" y="3952158"/>
            <a:ext cx="374806" cy="747709"/>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曲線 36">
            <a:extLst>
              <a:ext uri="{FF2B5EF4-FFF2-40B4-BE49-F238E27FC236}">
                <a16:creationId xmlns:a16="http://schemas.microsoft.com/office/drawing/2014/main" id="{ECF5B3E1-2C5C-47E0-B61B-866EF714ECD7}"/>
              </a:ext>
            </a:extLst>
          </p:cNvPr>
          <p:cNvCxnSpPr>
            <a:cxnSpLocks/>
            <a:stCxn id="33" idx="2"/>
            <a:endCxn id="4" idx="3"/>
          </p:cNvCxnSpPr>
          <p:nvPr/>
        </p:nvCxnSpPr>
        <p:spPr>
          <a:xfrm rot="5400000">
            <a:off x="2027073" y="5167447"/>
            <a:ext cx="565499" cy="37147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29FB5ACD-80AF-4C24-823D-E279AC374E34}"/>
              </a:ext>
            </a:extLst>
          </p:cNvPr>
          <p:cNvSpPr/>
          <p:nvPr/>
        </p:nvSpPr>
        <p:spPr>
          <a:xfrm>
            <a:off x="3800483" y="4382303"/>
            <a:ext cx="1924041" cy="819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推移的な依存関係をデキュー</a:t>
            </a:r>
          </a:p>
        </p:txBody>
      </p:sp>
      <p:sp>
        <p:nvSpPr>
          <p:cNvPr id="41" name="正方形/長方形 40">
            <a:extLst>
              <a:ext uri="{FF2B5EF4-FFF2-40B4-BE49-F238E27FC236}">
                <a16:creationId xmlns:a16="http://schemas.microsoft.com/office/drawing/2014/main" id="{09B2EE86-2286-4E74-ACC8-A850BB9FA43F}"/>
              </a:ext>
            </a:extLst>
          </p:cNvPr>
          <p:cNvSpPr/>
          <p:nvPr/>
        </p:nvSpPr>
        <p:spPr>
          <a:xfrm>
            <a:off x="6181724" y="4513414"/>
            <a:ext cx="1266825" cy="5570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ロック</a:t>
            </a:r>
            <a:endParaRPr kumimoji="1" lang="en-US" altLang="ja-JP" dirty="0">
              <a:latin typeface="たぬき油性マジック" panose="02000600000000000000" pitchFamily="2" charset="-128"/>
              <a:ea typeface="たぬき油性マジック" panose="02000600000000000000" pitchFamily="2" charset="-128"/>
            </a:endParaRPr>
          </a:p>
          <a:p>
            <a:pPr algn="ctr"/>
            <a:r>
              <a:rPr kumimoji="1" lang="ja-JP" altLang="en-US" dirty="0">
                <a:latin typeface="たぬき油性マジック" panose="02000600000000000000" pitchFamily="2" charset="-128"/>
                <a:ea typeface="たぬき油性マジック" panose="02000600000000000000" pitchFamily="2" charset="-128"/>
              </a:rPr>
              <a:t>削除</a:t>
            </a:r>
          </a:p>
        </p:txBody>
      </p:sp>
      <p:cxnSp>
        <p:nvCxnSpPr>
          <p:cNvPr id="42" name="直線矢印コネクタ 41">
            <a:extLst>
              <a:ext uri="{FF2B5EF4-FFF2-40B4-BE49-F238E27FC236}">
                <a16:creationId xmlns:a16="http://schemas.microsoft.com/office/drawing/2014/main" id="{545B746E-BE65-4A00-979F-AB1A1E681AEE}"/>
              </a:ext>
            </a:extLst>
          </p:cNvPr>
          <p:cNvCxnSpPr>
            <a:cxnSpLocks/>
            <a:stCxn id="41" idx="1"/>
            <a:endCxn id="40" idx="3"/>
          </p:cNvCxnSpPr>
          <p:nvPr/>
        </p:nvCxnSpPr>
        <p:spPr>
          <a:xfrm flipH="1">
            <a:off x="5724524" y="4791925"/>
            <a:ext cx="457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2606A32A-CC21-4CF4-A0FA-EE19B6A44CA7}"/>
              </a:ext>
            </a:extLst>
          </p:cNvPr>
          <p:cNvCxnSpPr>
            <a:cxnSpLocks/>
            <a:stCxn id="9" idx="2"/>
            <a:endCxn id="41" idx="0"/>
          </p:cNvCxnSpPr>
          <p:nvPr/>
        </p:nvCxnSpPr>
        <p:spPr>
          <a:xfrm flipH="1">
            <a:off x="6815137" y="4048125"/>
            <a:ext cx="1" cy="465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コネクタ: 曲線 48">
            <a:extLst>
              <a:ext uri="{FF2B5EF4-FFF2-40B4-BE49-F238E27FC236}">
                <a16:creationId xmlns:a16="http://schemas.microsoft.com/office/drawing/2014/main" id="{91B3D234-5BA8-41C8-9596-67CF3AF98406}"/>
              </a:ext>
            </a:extLst>
          </p:cNvPr>
          <p:cNvCxnSpPr>
            <a:cxnSpLocks/>
            <a:stCxn id="40" idx="1"/>
            <a:endCxn id="7" idx="2"/>
          </p:cNvCxnSpPr>
          <p:nvPr/>
        </p:nvCxnSpPr>
        <p:spPr>
          <a:xfrm rot="10800000">
            <a:off x="3243269" y="4138609"/>
            <a:ext cx="557214" cy="65331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3C0B6A5D-28B7-4544-95A2-E65AD7053200}"/>
              </a:ext>
            </a:extLst>
          </p:cNvPr>
          <p:cNvSpPr/>
          <p:nvPr/>
        </p:nvSpPr>
        <p:spPr>
          <a:xfrm>
            <a:off x="10091731" y="4513413"/>
            <a:ext cx="1266825" cy="5570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失敗を</a:t>
            </a:r>
            <a:endParaRPr kumimoji="1" lang="en-US" altLang="ja-JP" dirty="0">
              <a:latin typeface="たぬき油性マジック" panose="02000600000000000000" pitchFamily="2" charset="-128"/>
              <a:ea typeface="たぬき油性マジック" panose="02000600000000000000" pitchFamily="2" charset="-128"/>
            </a:endParaRPr>
          </a:p>
          <a:p>
            <a:pPr algn="ctr"/>
            <a:r>
              <a:rPr lang="ja-JP" altLang="en-US" dirty="0">
                <a:latin typeface="たぬき油性マジック" panose="02000600000000000000" pitchFamily="2" charset="-128"/>
                <a:ea typeface="たぬき油性マジック" panose="02000600000000000000" pitchFamily="2" charset="-128"/>
              </a:rPr>
              <a:t>マーク</a:t>
            </a:r>
            <a:endParaRPr kumimoji="1" lang="ja-JP" altLang="en-US" dirty="0">
              <a:latin typeface="たぬき油性マジック" panose="02000600000000000000" pitchFamily="2" charset="-128"/>
              <a:ea typeface="たぬき油性マジック" panose="02000600000000000000" pitchFamily="2" charset="-128"/>
            </a:endParaRPr>
          </a:p>
        </p:txBody>
      </p:sp>
      <p:cxnSp>
        <p:nvCxnSpPr>
          <p:cNvPr id="55" name="直線矢印コネクタ 54">
            <a:extLst>
              <a:ext uri="{FF2B5EF4-FFF2-40B4-BE49-F238E27FC236}">
                <a16:creationId xmlns:a16="http://schemas.microsoft.com/office/drawing/2014/main" id="{63708E3D-0F3F-47E3-9036-DD8E3028D2B5}"/>
              </a:ext>
            </a:extLst>
          </p:cNvPr>
          <p:cNvCxnSpPr>
            <a:cxnSpLocks/>
            <a:stCxn id="11" idx="2"/>
            <a:endCxn id="54" idx="0"/>
          </p:cNvCxnSpPr>
          <p:nvPr/>
        </p:nvCxnSpPr>
        <p:spPr>
          <a:xfrm>
            <a:off x="10725144" y="4138610"/>
            <a:ext cx="0" cy="3748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35B461C6-2112-463E-A9AA-3CC34E5EB553}"/>
              </a:ext>
            </a:extLst>
          </p:cNvPr>
          <p:cNvCxnSpPr>
            <a:cxnSpLocks/>
            <a:stCxn id="54" idx="1"/>
            <a:endCxn id="41" idx="3"/>
          </p:cNvCxnSpPr>
          <p:nvPr/>
        </p:nvCxnSpPr>
        <p:spPr>
          <a:xfrm flipH="1">
            <a:off x="7448549" y="4791924"/>
            <a:ext cx="264318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正方形/長方形 60">
            <a:extLst>
              <a:ext uri="{FF2B5EF4-FFF2-40B4-BE49-F238E27FC236}">
                <a16:creationId xmlns:a16="http://schemas.microsoft.com/office/drawing/2014/main" id="{A0BBEA07-D973-4B89-8E76-7525931C78E5}"/>
              </a:ext>
            </a:extLst>
          </p:cNvPr>
          <p:cNvSpPr/>
          <p:nvPr/>
        </p:nvSpPr>
        <p:spPr>
          <a:xfrm>
            <a:off x="5224462" y="2352960"/>
            <a:ext cx="1266825" cy="7936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たぬき油性マジック" panose="02000600000000000000" pitchFamily="2" charset="-128"/>
                <a:ea typeface="たぬき油性マジック" panose="02000600000000000000" pitchFamily="2" charset="-128"/>
              </a:rPr>
              <a:t>読込</a:t>
            </a:r>
            <a:r>
              <a:rPr kumimoji="1" lang="ja-JP" altLang="en-US" dirty="0">
                <a:latin typeface="たぬき油性マジック" panose="02000600000000000000" pitchFamily="2" charset="-128"/>
                <a:ea typeface="たぬき油性マジック" panose="02000600000000000000" pitchFamily="2" charset="-128"/>
              </a:rPr>
              <a:t>ロックを取得</a:t>
            </a:r>
          </a:p>
        </p:txBody>
      </p:sp>
      <p:cxnSp>
        <p:nvCxnSpPr>
          <p:cNvPr id="62" name="コネクタ: 曲線 61">
            <a:extLst>
              <a:ext uri="{FF2B5EF4-FFF2-40B4-BE49-F238E27FC236}">
                <a16:creationId xmlns:a16="http://schemas.microsoft.com/office/drawing/2014/main" id="{B50DF621-509A-4B92-B0FD-F9C9983B9633}"/>
              </a:ext>
            </a:extLst>
          </p:cNvPr>
          <p:cNvCxnSpPr>
            <a:cxnSpLocks/>
            <a:stCxn id="8" idx="0"/>
            <a:endCxn id="61" idx="1"/>
          </p:cNvCxnSpPr>
          <p:nvPr/>
        </p:nvCxnSpPr>
        <p:spPr>
          <a:xfrm rot="5400000" flipH="1" flipV="1">
            <a:off x="4774456" y="2894982"/>
            <a:ext cx="595216" cy="30479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コネクタ: 曲線 64">
            <a:extLst>
              <a:ext uri="{FF2B5EF4-FFF2-40B4-BE49-F238E27FC236}">
                <a16:creationId xmlns:a16="http://schemas.microsoft.com/office/drawing/2014/main" id="{4646B744-7970-4B9D-88D9-FE4536641FDC}"/>
              </a:ext>
            </a:extLst>
          </p:cNvPr>
          <p:cNvCxnSpPr>
            <a:cxnSpLocks/>
            <a:stCxn id="61" idx="3"/>
            <a:endCxn id="9" idx="0"/>
          </p:cNvCxnSpPr>
          <p:nvPr/>
        </p:nvCxnSpPr>
        <p:spPr>
          <a:xfrm>
            <a:off x="6491287" y="2749772"/>
            <a:ext cx="323851" cy="68570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正方形/長方形 67">
            <a:extLst>
              <a:ext uri="{FF2B5EF4-FFF2-40B4-BE49-F238E27FC236}">
                <a16:creationId xmlns:a16="http://schemas.microsoft.com/office/drawing/2014/main" id="{D3FEA57B-D07C-4645-B992-5CFC3EED32A0}"/>
              </a:ext>
            </a:extLst>
          </p:cNvPr>
          <p:cNvSpPr/>
          <p:nvPr/>
        </p:nvSpPr>
        <p:spPr>
          <a:xfrm>
            <a:off x="5724524" y="1675636"/>
            <a:ext cx="1066800" cy="5174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再キュー</a:t>
            </a:r>
          </a:p>
        </p:txBody>
      </p:sp>
      <p:cxnSp>
        <p:nvCxnSpPr>
          <p:cNvPr id="69" name="コネクタ: 曲線 68">
            <a:extLst>
              <a:ext uri="{FF2B5EF4-FFF2-40B4-BE49-F238E27FC236}">
                <a16:creationId xmlns:a16="http://schemas.microsoft.com/office/drawing/2014/main" id="{7D74B65E-AA1F-426D-969B-7E1305868CFD}"/>
              </a:ext>
            </a:extLst>
          </p:cNvPr>
          <p:cNvCxnSpPr>
            <a:cxnSpLocks/>
            <a:stCxn id="10" idx="0"/>
            <a:endCxn id="68" idx="3"/>
          </p:cNvCxnSpPr>
          <p:nvPr/>
        </p:nvCxnSpPr>
        <p:spPr>
          <a:xfrm rot="16200000" flipV="1">
            <a:off x="7109957" y="1615748"/>
            <a:ext cx="1501097" cy="2138361"/>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コネクタ: 曲線 71">
            <a:extLst>
              <a:ext uri="{FF2B5EF4-FFF2-40B4-BE49-F238E27FC236}">
                <a16:creationId xmlns:a16="http://schemas.microsoft.com/office/drawing/2014/main" id="{1D290D16-2DFD-4EC7-8E59-475E29DF1DA9}"/>
              </a:ext>
            </a:extLst>
          </p:cNvPr>
          <p:cNvCxnSpPr>
            <a:cxnSpLocks/>
            <a:stCxn id="68" idx="1"/>
            <a:endCxn id="7" idx="0"/>
          </p:cNvCxnSpPr>
          <p:nvPr/>
        </p:nvCxnSpPr>
        <p:spPr>
          <a:xfrm rot="10800000" flipV="1">
            <a:off x="3243270" y="1934380"/>
            <a:ext cx="2481255" cy="141060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B6DFCE3E-3BF2-4FEF-8078-AB96E4B400BE}"/>
              </a:ext>
            </a:extLst>
          </p:cNvPr>
          <p:cNvSpPr txBox="1"/>
          <p:nvPr/>
        </p:nvSpPr>
        <p:spPr>
          <a:xfrm>
            <a:off x="5962650" y="5070434"/>
            <a:ext cx="1927131" cy="523220"/>
          </a:xfrm>
          <a:prstGeom prst="rect">
            <a:avLst/>
          </a:prstGeom>
          <a:noFill/>
        </p:spPr>
        <p:txBody>
          <a:bodyPr wrap="none" rtlCol="0">
            <a:spAutoFit/>
          </a:bodyPr>
          <a:lstStyle/>
          <a:p>
            <a:r>
              <a:rPr kumimoji="1" lang="ja-JP" altLang="en-US" sz="1400" dirty="0">
                <a:solidFill>
                  <a:srgbClr val="FF0000"/>
                </a:solidFill>
                <a:latin typeface="たぬき油性マジック" panose="02000600000000000000" pitchFamily="2" charset="-128"/>
                <a:ea typeface="たぬき油性マジック" panose="02000600000000000000" pitchFamily="2" charset="-128"/>
              </a:rPr>
              <a:t>依存関係のあるものも</a:t>
            </a:r>
            <a:endParaRPr kumimoji="1" lang="en-US" altLang="ja-JP" sz="1400" dirty="0">
              <a:solidFill>
                <a:srgbClr val="FF0000"/>
              </a:solidFill>
              <a:latin typeface="たぬき油性マジック" panose="02000600000000000000" pitchFamily="2" charset="-128"/>
              <a:ea typeface="たぬき油性マジック" panose="02000600000000000000" pitchFamily="2" charset="-128"/>
            </a:endParaRPr>
          </a:p>
          <a:p>
            <a:r>
              <a:rPr lang="ja-JP" altLang="en-US" sz="1400" dirty="0">
                <a:solidFill>
                  <a:srgbClr val="FF0000"/>
                </a:solidFill>
                <a:latin typeface="たぬき油性マジック" panose="02000600000000000000" pitchFamily="2" charset="-128"/>
                <a:ea typeface="たぬき油性マジック" panose="02000600000000000000" pitchFamily="2" charset="-128"/>
              </a:rPr>
              <a:t>読込ロック削除？</a:t>
            </a:r>
            <a:endParaRPr kumimoji="1" lang="ja-JP" altLang="en-US" sz="1400" dirty="0">
              <a:solidFill>
                <a:srgbClr val="FF0000"/>
              </a:solidFill>
              <a:latin typeface="たぬき油性マジック" panose="02000600000000000000" pitchFamily="2" charset="-128"/>
              <a:ea typeface="たぬき油性マジック" panose="02000600000000000000" pitchFamily="2" charset="-128"/>
            </a:endParaRPr>
          </a:p>
        </p:txBody>
      </p:sp>
      <p:sp>
        <p:nvSpPr>
          <p:cNvPr id="76" name="正方形/長方形 75">
            <a:extLst>
              <a:ext uri="{FF2B5EF4-FFF2-40B4-BE49-F238E27FC236}">
                <a16:creationId xmlns:a16="http://schemas.microsoft.com/office/drawing/2014/main" id="{FC29FA82-10E4-40D5-8742-64E4230E5DBE}"/>
              </a:ext>
            </a:extLst>
          </p:cNvPr>
          <p:cNvSpPr/>
          <p:nvPr/>
        </p:nvSpPr>
        <p:spPr>
          <a:xfrm>
            <a:off x="3800482" y="5531336"/>
            <a:ext cx="1924041" cy="8192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latin typeface="たぬき油性マジック" panose="02000600000000000000" pitchFamily="2" charset="-128"/>
                <a:ea typeface="たぬき油性マジック" panose="02000600000000000000" pitchFamily="2" charset="-128"/>
              </a:rPr>
              <a:t>子以下の依存関係の優先順位を下げる</a:t>
            </a:r>
            <a:endParaRPr kumimoji="1" lang="ja-JP" altLang="en-US" dirty="0">
              <a:latin typeface="たぬき油性マジック" panose="02000600000000000000" pitchFamily="2" charset="-128"/>
              <a:ea typeface="たぬき油性マジック" panose="02000600000000000000" pitchFamily="2" charset="-128"/>
            </a:endParaRPr>
          </a:p>
        </p:txBody>
      </p:sp>
      <p:cxnSp>
        <p:nvCxnSpPr>
          <p:cNvPr id="77" name="コネクタ: 曲線 76">
            <a:extLst>
              <a:ext uri="{FF2B5EF4-FFF2-40B4-BE49-F238E27FC236}">
                <a16:creationId xmlns:a16="http://schemas.microsoft.com/office/drawing/2014/main" id="{668C512C-2AA0-4858-9749-9363D9A0F9F9}"/>
              </a:ext>
            </a:extLst>
          </p:cNvPr>
          <p:cNvCxnSpPr>
            <a:cxnSpLocks/>
            <a:stCxn id="76" idx="1"/>
            <a:endCxn id="7" idx="2"/>
          </p:cNvCxnSpPr>
          <p:nvPr/>
        </p:nvCxnSpPr>
        <p:spPr>
          <a:xfrm rot="10800000">
            <a:off x="3243270" y="4138610"/>
            <a:ext cx="557213" cy="180234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E4CC8FDC-8FBA-442F-9676-92F65EDC5AB0}"/>
              </a:ext>
            </a:extLst>
          </p:cNvPr>
          <p:cNvSpPr/>
          <p:nvPr/>
        </p:nvSpPr>
        <p:spPr>
          <a:xfrm>
            <a:off x="7274290" y="5531336"/>
            <a:ext cx="2043952" cy="8192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書込から読込へのロックダウングレード</a:t>
            </a:r>
          </a:p>
        </p:txBody>
      </p:sp>
      <p:cxnSp>
        <p:nvCxnSpPr>
          <p:cNvPr id="81" name="コネクタ: 曲線 80">
            <a:extLst>
              <a:ext uri="{FF2B5EF4-FFF2-40B4-BE49-F238E27FC236}">
                <a16:creationId xmlns:a16="http://schemas.microsoft.com/office/drawing/2014/main" id="{7BEAAD39-E4C4-4F44-898A-8DFA820159C0}"/>
              </a:ext>
            </a:extLst>
          </p:cNvPr>
          <p:cNvCxnSpPr>
            <a:cxnSpLocks/>
            <a:stCxn id="11" idx="3"/>
            <a:endCxn id="80" idx="3"/>
          </p:cNvCxnSpPr>
          <p:nvPr/>
        </p:nvCxnSpPr>
        <p:spPr>
          <a:xfrm flipH="1">
            <a:off x="9318242" y="3741799"/>
            <a:ext cx="1940302" cy="2199159"/>
          </a:xfrm>
          <a:prstGeom prst="curvedConnector3">
            <a:avLst>
              <a:gd name="adj1" fmla="val -1178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FA46B11B-B8F2-4F19-B57F-27316FCE5C1D}"/>
              </a:ext>
            </a:extLst>
          </p:cNvPr>
          <p:cNvCxnSpPr>
            <a:cxnSpLocks/>
            <a:stCxn id="80" idx="1"/>
            <a:endCxn id="76" idx="3"/>
          </p:cNvCxnSpPr>
          <p:nvPr/>
        </p:nvCxnSpPr>
        <p:spPr>
          <a:xfrm flipH="1">
            <a:off x="5724523" y="5940958"/>
            <a:ext cx="15497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9B62B3A0-B0AA-44E1-9580-0B96A8212712}"/>
              </a:ext>
            </a:extLst>
          </p:cNvPr>
          <p:cNvSpPr txBox="1"/>
          <p:nvPr/>
        </p:nvSpPr>
        <p:spPr>
          <a:xfrm>
            <a:off x="8901824" y="2948597"/>
            <a:ext cx="312906" cy="246221"/>
          </a:xfrm>
          <a:prstGeom prst="rect">
            <a:avLst/>
          </a:prstGeom>
          <a:noFill/>
        </p:spPr>
        <p:txBody>
          <a:bodyPr wrap="none" rtlCol="0">
            <a:spAutoFit/>
          </a:bodyPr>
          <a:lstStyle/>
          <a:p>
            <a:r>
              <a:rPr lang="en-US" altLang="ja-JP" sz="1000" dirty="0">
                <a:latin typeface="たぬき油性マジック" panose="02000600000000000000" pitchFamily="2" charset="-128"/>
                <a:ea typeface="たぬき油性マジック" panose="02000600000000000000" pitchFamily="2" charset="-128"/>
              </a:rPr>
              <a:t>No</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88" name="テキスト ボックス 87">
            <a:extLst>
              <a:ext uri="{FF2B5EF4-FFF2-40B4-BE49-F238E27FC236}">
                <a16:creationId xmlns:a16="http://schemas.microsoft.com/office/drawing/2014/main" id="{83B55D3E-EAD3-4958-B268-FE16DF51E2F9}"/>
              </a:ext>
            </a:extLst>
          </p:cNvPr>
          <p:cNvSpPr txBox="1"/>
          <p:nvPr/>
        </p:nvSpPr>
        <p:spPr>
          <a:xfrm>
            <a:off x="7990886" y="3946987"/>
            <a:ext cx="231154"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I</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89" name="テキスト ボックス 88">
            <a:extLst>
              <a:ext uri="{FF2B5EF4-FFF2-40B4-BE49-F238E27FC236}">
                <a16:creationId xmlns:a16="http://schemas.microsoft.com/office/drawing/2014/main" id="{7BA6EBD8-BFC5-4843-A722-FAC762EFAD59}"/>
              </a:ext>
            </a:extLst>
          </p:cNvPr>
          <p:cNvSpPr txBox="1"/>
          <p:nvPr/>
        </p:nvSpPr>
        <p:spPr>
          <a:xfrm>
            <a:off x="7720577" y="3453792"/>
            <a:ext cx="295274"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NI</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0" name="テキスト ボックス 89">
            <a:extLst>
              <a:ext uri="{FF2B5EF4-FFF2-40B4-BE49-F238E27FC236}">
                <a16:creationId xmlns:a16="http://schemas.microsoft.com/office/drawing/2014/main" id="{1B81D8EB-C93A-4C79-B3FC-4A50BB3B06DD}"/>
              </a:ext>
            </a:extLst>
          </p:cNvPr>
          <p:cNvSpPr txBox="1"/>
          <p:nvPr/>
        </p:nvSpPr>
        <p:spPr>
          <a:xfrm flipH="1">
            <a:off x="5343531" y="3692720"/>
            <a:ext cx="219069" cy="246221"/>
          </a:xfrm>
          <a:prstGeom prst="rect">
            <a:avLst/>
          </a:prstGeom>
          <a:noFill/>
        </p:spPr>
        <p:txBody>
          <a:bodyPr wrap="square" rtlCol="0">
            <a:spAutoFit/>
          </a:bodyPr>
          <a:lstStyle/>
          <a:p>
            <a:r>
              <a:rPr lang="en-US" altLang="ja-JP" sz="1000" dirty="0">
                <a:latin typeface="たぬき油性マジック" panose="02000600000000000000" pitchFamily="2" charset="-128"/>
                <a:ea typeface="たぬき油性マジック" panose="02000600000000000000" pitchFamily="2" charset="-128"/>
              </a:rPr>
              <a:t>3</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1" name="テキスト ボックス 90">
            <a:extLst>
              <a:ext uri="{FF2B5EF4-FFF2-40B4-BE49-F238E27FC236}">
                <a16:creationId xmlns:a16="http://schemas.microsoft.com/office/drawing/2014/main" id="{D04DCE95-A4AD-4B89-AB23-29AF9F1B601B}"/>
              </a:ext>
            </a:extLst>
          </p:cNvPr>
          <p:cNvSpPr txBox="1"/>
          <p:nvPr/>
        </p:nvSpPr>
        <p:spPr>
          <a:xfrm>
            <a:off x="6982954" y="4701104"/>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2</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2" name="テキスト ボックス 91">
            <a:extLst>
              <a:ext uri="{FF2B5EF4-FFF2-40B4-BE49-F238E27FC236}">
                <a16:creationId xmlns:a16="http://schemas.microsoft.com/office/drawing/2014/main" id="{8AE215DD-F204-490F-8938-8EE58CEF7C0F}"/>
              </a:ext>
            </a:extLst>
          </p:cNvPr>
          <p:cNvSpPr txBox="1"/>
          <p:nvPr/>
        </p:nvSpPr>
        <p:spPr>
          <a:xfrm>
            <a:off x="10992520" y="4717395"/>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2</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3" name="テキスト ボックス 92">
            <a:extLst>
              <a:ext uri="{FF2B5EF4-FFF2-40B4-BE49-F238E27FC236}">
                <a16:creationId xmlns:a16="http://schemas.microsoft.com/office/drawing/2014/main" id="{43706949-7758-4B82-9DA3-BD1FACF38056}"/>
              </a:ext>
            </a:extLst>
          </p:cNvPr>
          <p:cNvSpPr txBox="1"/>
          <p:nvPr/>
        </p:nvSpPr>
        <p:spPr>
          <a:xfrm>
            <a:off x="8521354" y="6012795"/>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2</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4" name="テキスト ボックス 93">
            <a:extLst>
              <a:ext uri="{FF2B5EF4-FFF2-40B4-BE49-F238E27FC236}">
                <a16:creationId xmlns:a16="http://schemas.microsoft.com/office/drawing/2014/main" id="{337D1C7A-4F75-4B89-B62B-D0F0FB01F776}"/>
              </a:ext>
            </a:extLst>
          </p:cNvPr>
          <p:cNvSpPr txBox="1"/>
          <p:nvPr/>
        </p:nvSpPr>
        <p:spPr>
          <a:xfrm>
            <a:off x="5048248" y="6013886"/>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2</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5" name="テキスト ボックス 94">
            <a:extLst>
              <a:ext uri="{FF2B5EF4-FFF2-40B4-BE49-F238E27FC236}">
                <a16:creationId xmlns:a16="http://schemas.microsoft.com/office/drawing/2014/main" id="{74FE4A4B-8E19-444F-AC37-F2122F95BBB3}"/>
              </a:ext>
            </a:extLst>
          </p:cNvPr>
          <p:cNvSpPr txBox="1"/>
          <p:nvPr/>
        </p:nvSpPr>
        <p:spPr>
          <a:xfrm>
            <a:off x="5383322" y="4796516"/>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2</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6" name="テキスト ボックス 95">
            <a:extLst>
              <a:ext uri="{FF2B5EF4-FFF2-40B4-BE49-F238E27FC236}">
                <a16:creationId xmlns:a16="http://schemas.microsoft.com/office/drawing/2014/main" id="{CD0E2BE7-F8F2-4052-945A-5AC0A3FF5226}"/>
              </a:ext>
            </a:extLst>
          </p:cNvPr>
          <p:cNvSpPr txBox="1"/>
          <p:nvPr/>
        </p:nvSpPr>
        <p:spPr>
          <a:xfrm>
            <a:off x="6542539" y="1726117"/>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2</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7" name="テキスト ボックス 96">
            <a:extLst>
              <a:ext uri="{FF2B5EF4-FFF2-40B4-BE49-F238E27FC236}">
                <a16:creationId xmlns:a16="http://schemas.microsoft.com/office/drawing/2014/main" id="{C138EC6F-9649-4948-A22D-7046D4E5517F}"/>
              </a:ext>
            </a:extLst>
          </p:cNvPr>
          <p:cNvSpPr txBox="1"/>
          <p:nvPr/>
        </p:nvSpPr>
        <p:spPr>
          <a:xfrm>
            <a:off x="2236677" y="3438330"/>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S</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8" name="テキスト ボックス 97">
            <a:extLst>
              <a:ext uri="{FF2B5EF4-FFF2-40B4-BE49-F238E27FC236}">
                <a16:creationId xmlns:a16="http://schemas.microsoft.com/office/drawing/2014/main" id="{88697BF0-87CC-4539-BE6D-1F18ECBBCA3D}"/>
              </a:ext>
            </a:extLst>
          </p:cNvPr>
          <p:cNvSpPr txBox="1"/>
          <p:nvPr/>
        </p:nvSpPr>
        <p:spPr>
          <a:xfrm>
            <a:off x="3399291" y="2393202"/>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S</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99" name="テキスト ボックス 98">
            <a:extLst>
              <a:ext uri="{FF2B5EF4-FFF2-40B4-BE49-F238E27FC236}">
                <a16:creationId xmlns:a16="http://schemas.microsoft.com/office/drawing/2014/main" id="{E7EA6026-A8D5-4F15-BC0D-E79016401ECE}"/>
              </a:ext>
            </a:extLst>
          </p:cNvPr>
          <p:cNvSpPr txBox="1"/>
          <p:nvPr/>
        </p:nvSpPr>
        <p:spPr>
          <a:xfrm>
            <a:off x="3936890" y="3453793"/>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S</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100" name="テキスト ボックス 99">
            <a:extLst>
              <a:ext uri="{FF2B5EF4-FFF2-40B4-BE49-F238E27FC236}">
                <a16:creationId xmlns:a16="http://schemas.microsoft.com/office/drawing/2014/main" id="{0808B74F-9A8F-4C43-B622-D0C5622C5F2F}"/>
              </a:ext>
            </a:extLst>
          </p:cNvPr>
          <p:cNvSpPr txBox="1"/>
          <p:nvPr/>
        </p:nvSpPr>
        <p:spPr>
          <a:xfrm>
            <a:off x="5633471" y="3428555"/>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S</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104" name="テキスト ボックス 103">
            <a:extLst>
              <a:ext uri="{FF2B5EF4-FFF2-40B4-BE49-F238E27FC236}">
                <a16:creationId xmlns:a16="http://schemas.microsoft.com/office/drawing/2014/main" id="{DA4465D3-C08C-482C-B498-51E4440BAFD8}"/>
              </a:ext>
            </a:extLst>
          </p:cNvPr>
          <p:cNvSpPr txBox="1"/>
          <p:nvPr/>
        </p:nvSpPr>
        <p:spPr>
          <a:xfrm>
            <a:off x="6662734" y="2749771"/>
            <a:ext cx="492443"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S, F1</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105" name="テキスト ボックス 104">
            <a:extLst>
              <a:ext uri="{FF2B5EF4-FFF2-40B4-BE49-F238E27FC236}">
                <a16:creationId xmlns:a16="http://schemas.microsoft.com/office/drawing/2014/main" id="{54EA964A-F21F-4D8B-9384-9FE5661BEB45}"/>
              </a:ext>
            </a:extLst>
          </p:cNvPr>
          <p:cNvSpPr txBox="1"/>
          <p:nvPr/>
        </p:nvSpPr>
        <p:spPr>
          <a:xfrm>
            <a:off x="11329409" y="3576903"/>
            <a:ext cx="24878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S</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106" name="テキスト ボックス 105">
            <a:extLst>
              <a:ext uri="{FF2B5EF4-FFF2-40B4-BE49-F238E27FC236}">
                <a16:creationId xmlns:a16="http://schemas.microsoft.com/office/drawing/2014/main" id="{EEC715B6-FEC4-4EB2-8C2F-4D7C8345A288}"/>
              </a:ext>
            </a:extLst>
          </p:cNvPr>
          <p:cNvSpPr txBox="1"/>
          <p:nvPr/>
        </p:nvSpPr>
        <p:spPr>
          <a:xfrm>
            <a:off x="1657619" y="4129199"/>
            <a:ext cx="248786" cy="246221"/>
          </a:xfrm>
          <a:prstGeom prst="rect">
            <a:avLst/>
          </a:prstGeom>
          <a:noFill/>
        </p:spPr>
        <p:txBody>
          <a:bodyPr wrap="none" rtlCol="0">
            <a:spAutoFit/>
          </a:bodyPr>
          <a:lstStyle/>
          <a:p>
            <a:r>
              <a:rPr lang="en-US" altLang="ja-JP" sz="1000" dirty="0">
                <a:latin typeface="たぬき油性マジック" panose="02000600000000000000" pitchFamily="2" charset="-128"/>
                <a:ea typeface="たぬき油性マジック" panose="02000600000000000000" pitchFamily="2" charset="-128"/>
              </a:rPr>
              <a:t>F</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107" name="テキスト ボックス 106">
            <a:extLst>
              <a:ext uri="{FF2B5EF4-FFF2-40B4-BE49-F238E27FC236}">
                <a16:creationId xmlns:a16="http://schemas.microsoft.com/office/drawing/2014/main" id="{88AE75D2-8525-407A-AB45-85D8A8C0DE1C}"/>
              </a:ext>
            </a:extLst>
          </p:cNvPr>
          <p:cNvSpPr txBox="1"/>
          <p:nvPr/>
        </p:nvSpPr>
        <p:spPr>
          <a:xfrm>
            <a:off x="2537282" y="4144085"/>
            <a:ext cx="248786" cy="246221"/>
          </a:xfrm>
          <a:prstGeom prst="rect">
            <a:avLst/>
          </a:prstGeom>
          <a:noFill/>
        </p:spPr>
        <p:txBody>
          <a:bodyPr wrap="none" rtlCol="0">
            <a:spAutoFit/>
          </a:bodyPr>
          <a:lstStyle/>
          <a:p>
            <a:r>
              <a:rPr lang="en-US" altLang="ja-JP" sz="1000" dirty="0">
                <a:latin typeface="たぬき油性マジック" panose="02000600000000000000" pitchFamily="2" charset="-128"/>
                <a:ea typeface="たぬき油性マジック" panose="02000600000000000000" pitchFamily="2" charset="-128"/>
              </a:rPr>
              <a:t>F</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108" name="テキスト ボックス 107">
            <a:extLst>
              <a:ext uri="{FF2B5EF4-FFF2-40B4-BE49-F238E27FC236}">
                <a16:creationId xmlns:a16="http://schemas.microsoft.com/office/drawing/2014/main" id="{C0C2F0F3-057A-4E81-BEAC-894E32E5EAA4}"/>
              </a:ext>
            </a:extLst>
          </p:cNvPr>
          <p:cNvSpPr txBox="1"/>
          <p:nvPr/>
        </p:nvSpPr>
        <p:spPr>
          <a:xfrm>
            <a:off x="6833051" y="3983709"/>
            <a:ext cx="248786" cy="246221"/>
          </a:xfrm>
          <a:prstGeom prst="rect">
            <a:avLst/>
          </a:prstGeom>
          <a:noFill/>
        </p:spPr>
        <p:txBody>
          <a:bodyPr wrap="none" rtlCol="0">
            <a:spAutoFit/>
          </a:bodyPr>
          <a:lstStyle/>
          <a:p>
            <a:r>
              <a:rPr lang="en-US" altLang="ja-JP" sz="1000" dirty="0">
                <a:latin typeface="たぬき油性マジック" panose="02000600000000000000" pitchFamily="2" charset="-128"/>
                <a:ea typeface="たぬき油性マジック" panose="02000600000000000000" pitchFamily="2" charset="-128"/>
              </a:rPr>
              <a:t>F</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109" name="テキスト ボックス 108">
            <a:extLst>
              <a:ext uri="{FF2B5EF4-FFF2-40B4-BE49-F238E27FC236}">
                <a16:creationId xmlns:a16="http://schemas.microsoft.com/office/drawing/2014/main" id="{ECA8BC2C-D2F7-4214-8922-059B08E31D53}"/>
              </a:ext>
            </a:extLst>
          </p:cNvPr>
          <p:cNvSpPr txBox="1"/>
          <p:nvPr/>
        </p:nvSpPr>
        <p:spPr>
          <a:xfrm>
            <a:off x="10717883" y="4170899"/>
            <a:ext cx="248786" cy="246221"/>
          </a:xfrm>
          <a:prstGeom prst="rect">
            <a:avLst/>
          </a:prstGeom>
          <a:noFill/>
        </p:spPr>
        <p:txBody>
          <a:bodyPr wrap="none" rtlCol="0">
            <a:spAutoFit/>
          </a:bodyPr>
          <a:lstStyle/>
          <a:p>
            <a:r>
              <a:rPr lang="en-US" altLang="ja-JP" sz="1000" dirty="0">
                <a:latin typeface="たぬき油性マジック" panose="02000600000000000000" pitchFamily="2" charset="-128"/>
                <a:ea typeface="たぬき油性マジック" panose="02000600000000000000" pitchFamily="2" charset="-128"/>
              </a:rPr>
              <a:t>F</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110" name="テキスト ボックス 109">
            <a:extLst>
              <a:ext uri="{FF2B5EF4-FFF2-40B4-BE49-F238E27FC236}">
                <a16:creationId xmlns:a16="http://schemas.microsoft.com/office/drawing/2014/main" id="{C5BC1A61-4FF3-494D-B4A2-99BEBED9E453}"/>
              </a:ext>
            </a:extLst>
          </p:cNvPr>
          <p:cNvSpPr txBox="1"/>
          <p:nvPr/>
        </p:nvSpPr>
        <p:spPr>
          <a:xfrm>
            <a:off x="9708293" y="3453792"/>
            <a:ext cx="377026" cy="246221"/>
          </a:xfrm>
          <a:prstGeom prst="rect">
            <a:avLst/>
          </a:prstGeom>
          <a:noFill/>
        </p:spPr>
        <p:txBody>
          <a:bodyPr wrap="none" rtlCol="0">
            <a:spAutoFit/>
          </a:bodyPr>
          <a:lstStyle/>
          <a:p>
            <a:r>
              <a:rPr kumimoji="1" lang="en-US" altLang="ja-JP" sz="1000" dirty="0">
                <a:latin typeface="たぬき油性マジック" panose="02000600000000000000" pitchFamily="2" charset="-128"/>
                <a:ea typeface="たぬき油性マジック" panose="02000600000000000000" pitchFamily="2" charset="-128"/>
              </a:rPr>
              <a:t>Yes</a:t>
            </a:r>
            <a:endParaRPr kumimoji="1" lang="ja-JP" altLang="en-US" sz="1000" dirty="0">
              <a:latin typeface="たぬき油性マジック" panose="02000600000000000000" pitchFamily="2" charset="-128"/>
              <a:ea typeface="たぬき油性マジック" panose="02000600000000000000" pitchFamily="2" charset="-128"/>
            </a:endParaRPr>
          </a:p>
        </p:txBody>
      </p:sp>
      <p:cxnSp>
        <p:nvCxnSpPr>
          <p:cNvPr id="111" name="コネクタ: 曲線 110">
            <a:extLst>
              <a:ext uri="{FF2B5EF4-FFF2-40B4-BE49-F238E27FC236}">
                <a16:creationId xmlns:a16="http://schemas.microsoft.com/office/drawing/2014/main" id="{A6E3E7C7-E45B-4961-8EE3-BF543CACBAEE}"/>
              </a:ext>
            </a:extLst>
          </p:cNvPr>
          <p:cNvCxnSpPr>
            <a:cxnSpLocks/>
            <a:stCxn id="9" idx="3"/>
            <a:endCxn id="80" idx="0"/>
          </p:cNvCxnSpPr>
          <p:nvPr/>
        </p:nvCxnSpPr>
        <p:spPr>
          <a:xfrm>
            <a:off x="7667625" y="3741801"/>
            <a:ext cx="628641" cy="178953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4" name="テキスト ボックス 113">
            <a:extLst>
              <a:ext uri="{FF2B5EF4-FFF2-40B4-BE49-F238E27FC236}">
                <a16:creationId xmlns:a16="http://schemas.microsoft.com/office/drawing/2014/main" id="{F876633C-E8D7-4AA2-B077-FB1C3D762C80}"/>
              </a:ext>
            </a:extLst>
          </p:cNvPr>
          <p:cNvSpPr txBox="1"/>
          <p:nvPr/>
        </p:nvSpPr>
        <p:spPr>
          <a:xfrm>
            <a:off x="4919618" y="3087022"/>
            <a:ext cx="300082" cy="246221"/>
          </a:xfrm>
          <a:prstGeom prst="rect">
            <a:avLst/>
          </a:prstGeom>
          <a:noFill/>
        </p:spPr>
        <p:txBody>
          <a:bodyPr wrap="none" rtlCol="0">
            <a:spAutoFit/>
          </a:bodyPr>
          <a:lstStyle/>
          <a:p>
            <a:r>
              <a:rPr lang="en-US" altLang="ja-JP" sz="1000" dirty="0">
                <a:latin typeface="たぬき油性マジック" panose="02000600000000000000" pitchFamily="2" charset="-128"/>
                <a:ea typeface="たぬき油性マジック" panose="02000600000000000000" pitchFamily="2" charset="-128"/>
              </a:rPr>
              <a:t>F1</a:t>
            </a:r>
            <a:endParaRPr kumimoji="1" lang="ja-JP" altLang="en-US" sz="1000" dirty="0">
              <a:latin typeface="たぬき油性マジック" panose="02000600000000000000" pitchFamily="2" charset="-128"/>
              <a:ea typeface="たぬき油性マジック" panose="02000600000000000000" pitchFamily="2" charset="-128"/>
            </a:endParaRPr>
          </a:p>
        </p:txBody>
      </p:sp>
      <p:sp>
        <p:nvSpPr>
          <p:cNvPr id="115" name="テキスト ボックス 114">
            <a:extLst>
              <a:ext uri="{FF2B5EF4-FFF2-40B4-BE49-F238E27FC236}">
                <a16:creationId xmlns:a16="http://schemas.microsoft.com/office/drawing/2014/main" id="{D6001BAA-E2AC-43D5-8389-2088F0DCC492}"/>
              </a:ext>
            </a:extLst>
          </p:cNvPr>
          <p:cNvSpPr txBox="1"/>
          <p:nvPr/>
        </p:nvSpPr>
        <p:spPr>
          <a:xfrm>
            <a:off x="8948367" y="1727744"/>
            <a:ext cx="1848583" cy="954107"/>
          </a:xfrm>
          <a:prstGeom prst="rect">
            <a:avLst/>
          </a:prstGeom>
          <a:noFill/>
        </p:spPr>
        <p:txBody>
          <a:bodyPr wrap="none" rtlCol="0">
            <a:spAutoFit/>
          </a:bodyPr>
          <a:lstStyle/>
          <a:p>
            <a:r>
              <a:rPr kumimoji="1" lang="en-US" altLang="ja-JP" sz="1400" dirty="0">
                <a:latin typeface="たぬき油性マジック" panose="02000600000000000000" pitchFamily="2" charset="-128"/>
                <a:ea typeface="たぬき油性マジック" panose="02000600000000000000" pitchFamily="2" charset="-128"/>
              </a:rPr>
              <a:t>F = </a:t>
            </a:r>
            <a:r>
              <a:rPr kumimoji="1" lang="ja-JP" altLang="en-US" sz="1400" dirty="0">
                <a:latin typeface="たぬき油性マジック" panose="02000600000000000000" pitchFamily="2" charset="-128"/>
                <a:ea typeface="たぬき油性マジック" panose="02000600000000000000" pitchFamily="2" charset="-128"/>
              </a:rPr>
              <a:t>失敗</a:t>
            </a:r>
            <a:endParaRPr kumimoji="1" lang="en-US" altLang="ja-JP" sz="1400" dirty="0">
              <a:latin typeface="たぬき油性マジック" panose="02000600000000000000" pitchFamily="2" charset="-128"/>
              <a:ea typeface="たぬき油性マジック" panose="02000600000000000000" pitchFamily="2" charset="-128"/>
            </a:endParaRPr>
          </a:p>
          <a:p>
            <a:r>
              <a:rPr lang="en-US" altLang="ja-JP" sz="1400" dirty="0">
                <a:latin typeface="たぬき油性マジック" panose="02000600000000000000" pitchFamily="2" charset="-128"/>
                <a:ea typeface="たぬき油性マジック" panose="02000600000000000000" pitchFamily="2" charset="-128"/>
              </a:rPr>
              <a:t>I = </a:t>
            </a:r>
            <a:r>
              <a:rPr lang="ja-JP" altLang="en-US" sz="1400" dirty="0">
                <a:latin typeface="たぬき油性マジック" panose="02000600000000000000" pitchFamily="2" charset="-128"/>
                <a:ea typeface="たぬき油性マジック" panose="02000600000000000000" pitchFamily="2" charset="-128"/>
              </a:rPr>
              <a:t>インストール</a:t>
            </a:r>
            <a:endParaRPr lang="en-US" altLang="ja-JP" sz="1400" dirty="0">
              <a:latin typeface="たぬき油性マジック" panose="02000600000000000000" pitchFamily="2" charset="-128"/>
              <a:ea typeface="たぬき油性マジック" panose="02000600000000000000" pitchFamily="2" charset="-128"/>
            </a:endParaRPr>
          </a:p>
          <a:p>
            <a:r>
              <a:rPr kumimoji="1" lang="en-US" altLang="ja-JP" sz="1400" dirty="0">
                <a:latin typeface="たぬき油性マジック" panose="02000600000000000000" pitchFamily="2" charset="-128"/>
                <a:ea typeface="たぬき油性マジック" panose="02000600000000000000" pitchFamily="2" charset="-128"/>
              </a:rPr>
              <a:t>NI = </a:t>
            </a:r>
            <a:r>
              <a:rPr kumimoji="1" lang="ja-JP" altLang="en-US" sz="1400" dirty="0">
                <a:latin typeface="たぬき油性マジック" panose="02000600000000000000" pitchFamily="2" charset="-128"/>
                <a:ea typeface="たぬき油性マジック" panose="02000600000000000000" pitchFamily="2" charset="-128"/>
              </a:rPr>
              <a:t>未インストール</a:t>
            </a:r>
            <a:endParaRPr kumimoji="1" lang="en-US" altLang="ja-JP" sz="1400" dirty="0">
              <a:latin typeface="たぬき油性マジック" panose="02000600000000000000" pitchFamily="2" charset="-128"/>
              <a:ea typeface="たぬき油性マジック" panose="02000600000000000000" pitchFamily="2" charset="-128"/>
            </a:endParaRPr>
          </a:p>
          <a:p>
            <a:r>
              <a:rPr lang="en-US" altLang="ja-JP" sz="1400" dirty="0">
                <a:latin typeface="たぬき油性マジック" panose="02000600000000000000" pitchFamily="2" charset="-128"/>
                <a:ea typeface="たぬき油性マジック" panose="02000600000000000000" pitchFamily="2" charset="-128"/>
              </a:rPr>
              <a:t>S = </a:t>
            </a:r>
            <a:r>
              <a:rPr lang="ja-JP" altLang="en-US" sz="1400" dirty="0">
                <a:latin typeface="たぬき油性マジック" panose="02000600000000000000" pitchFamily="2" charset="-128"/>
                <a:ea typeface="たぬき油性マジック" panose="02000600000000000000" pitchFamily="2" charset="-128"/>
              </a:rPr>
              <a:t>成功</a:t>
            </a:r>
            <a:endParaRPr kumimoji="1" lang="ja-JP" altLang="en-US" sz="1400"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774528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5815B8-963D-41FC-9634-21D74820EEC2}"/>
              </a:ext>
            </a:extLst>
          </p:cNvPr>
          <p:cNvSpPr>
            <a:spLocks noGrp="1"/>
          </p:cNvSpPr>
          <p:nvPr>
            <p:ph type="title"/>
          </p:nvPr>
        </p:nvSpPr>
        <p:spPr/>
        <p:txBody>
          <a:bodyPr/>
          <a:lstStyle/>
          <a:p>
            <a:r>
              <a:rPr lang="ja-JP" altLang="en-US" dirty="0">
                <a:latin typeface="たぬき油性マジック" panose="02000600000000000000" pitchFamily="2" charset="-128"/>
                <a:ea typeface="たぬき油性マジック" panose="02000600000000000000" pitchFamily="2" charset="-128"/>
              </a:rPr>
              <a:t>ビルド構成がそれ自体の多次元制約最適化問題である</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80FDB29A-BAD2-46E1-82FF-C89EF4561777}"/>
              </a:ext>
            </a:extLst>
          </p:cNvPr>
          <p:cNvSpPr>
            <a:spLocks noGrp="1"/>
          </p:cNvSpPr>
          <p:nvPr>
            <p:ph idx="1"/>
          </p:nvPr>
        </p:nvSpPr>
        <p:spPr>
          <a:xfrm>
            <a:off x="838201" y="1825625"/>
            <a:ext cx="7067550" cy="4351338"/>
          </a:xfrm>
        </p:spPr>
        <p:txBody>
          <a:bodyPr>
            <a:normAutofit fontScale="92500" lnSpcReduction="20000"/>
          </a:bodyPr>
          <a:lstStyle/>
          <a:p>
            <a:r>
              <a:rPr lang="en-US" altLang="ja-JP" dirty="0">
                <a:latin typeface="たぬき油性マジック" panose="02000600000000000000" pitchFamily="2" charset="-128"/>
                <a:ea typeface="たぬき油性マジック" panose="02000600000000000000" pitchFamily="2" charset="-128"/>
              </a:rPr>
              <a:t>v0.16.0</a:t>
            </a:r>
            <a:r>
              <a:rPr lang="ja-JP" altLang="en-US" dirty="0">
                <a:latin typeface="たぬき油性マジック" panose="02000600000000000000" pitchFamily="2" charset="-128"/>
                <a:ea typeface="たぬき油性マジック" panose="02000600000000000000" pitchFamily="2" charset="-128"/>
              </a:rPr>
              <a:t>における新しい </a:t>
            </a:r>
            <a:r>
              <a:rPr lang="en-US" altLang="ja-JP" dirty="0" err="1">
                <a:latin typeface="たぬき油性マジック" panose="02000600000000000000" pitchFamily="2" charset="-128"/>
                <a:ea typeface="たぬき油性マジック" panose="02000600000000000000" pitchFamily="2" charset="-128"/>
              </a:rPr>
              <a:t>concretizer</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によりこの問題を解く事が可能</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NP</a:t>
            </a:r>
            <a:r>
              <a:rPr kumimoji="1" lang="ja-JP" altLang="en-US" dirty="0">
                <a:latin typeface="たぬき油性マジック" panose="02000600000000000000" pitchFamily="2" charset="-128"/>
                <a:ea typeface="たぬき油性マジック" panose="02000600000000000000" pitchFamily="2" charset="-128"/>
              </a:rPr>
              <a:t>困難最適化問題を解くためのフレームワーク　回答セットプログラミングを使用</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他のシステムとは異なり、パッケージマネージャはビルド詳細や構成への洞察が可能</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ASP</a:t>
            </a:r>
            <a:r>
              <a:rPr kumimoji="1" lang="ja-JP" altLang="en-US" dirty="0">
                <a:latin typeface="たぬき油性マジック" panose="02000600000000000000" pitchFamily="2" charset="-128"/>
                <a:ea typeface="たぬき油性マジック" panose="02000600000000000000" pitchFamily="2" charset="-128"/>
              </a:rPr>
              <a:t>プログラムは</a:t>
            </a:r>
            <a:r>
              <a:rPr kumimoji="1" lang="en-US" altLang="ja-JP" dirty="0">
                <a:latin typeface="たぬき油性マジック" panose="02000600000000000000" pitchFamily="2" charset="-128"/>
                <a:ea typeface="たぬき油性マジック" panose="02000600000000000000" pitchFamily="2" charset="-128"/>
              </a:rPr>
              <a:t>2</a:t>
            </a:r>
            <a:r>
              <a:rPr kumimoji="1" lang="ja-JP" altLang="en-US" dirty="0">
                <a:latin typeface="たぬき油性マジック" panose="02000600000000000000" pitchFamily="2" charset="-128"/>
                <a:ea typeface="たぬき油性マジック" panose="02000600000000000000" pitchFamily="2" charset="-128"/>
              </a:rPr>
              <a:t>つのパートで構成される：</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大規模ファクトリスト</a:t>
            </a:r>
            <a:endParaRPr lang="en-US" altLang="ja-JP" dirty="0">
              <a:latin typeface="たぬき油性マジック" panose="02000600000000000000" pitchFamily="2" charset="-128"/>
              <a:ea typeface="たぬき油性マジック" panose="02000600000000000000" pitchFamily="2" charset="-128"/>
            </a:endParaRPr>
          </a:p>
          <a:p>
            <a:pPr lvl="2"/>
            <a:r>
              <a:rPr kumimoji="1" lang="ja-JP" altLang="en-US" dirty="0">
                <a:latin typeface="たぬき油性マジック" panose="02000600000000000000" pitchFamily="2" charset="-128"/>
                <a:ea typeface="たぬき油性マジック" panose="02000600000000000000" pitchFamily="2" charset="-128"/>
              </a:rPr>
              <a:t>パッケージリポジトリから生成される</a:t>
            </a:r>
            <a:endParaRPr kumimoji="1" lang="en-US" altLang="ja-JP" dirty="0">
              <a:latin typeface="たぬき油性マジック" panose="02000600000000000000" pitchFamily="2" charset="-128"/>
              <a:ea typeface="たぬき油性マジック" panose="02000600000000000000" pitchFamily="2" charset="-128"/>
            </a:endParaRPr>
          </a:p>
          <a:p>
            <a:pPr lvl="2"/>
            <a:r>
              <a:rPr lang="en-US" altLang="ja-JP" dirty="0">
                <a:latin typeface="たぬき油性マジック" panose="02000600000000000000" pitchFamily="2" charset="-128"/>
                <a:ea typeface="たぬき油性マジック" panose="02000600000000000000" pitchFamily="2" charset="-128"/>
              </a:rPr>
              <a:t>20,000</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30,000 </a:t>
            </a:r>
            <a:r>
              <a:rPr lang="ja-JP" altLang="en-US" dirty="0">
                <a:latin typeface="たぬき油性マジック" panose="02000600000000000000" pitchFamily="2" charset="-128"/>
                <a:ea typeface="たぬき油性マジック" panose="02000600000000000000" pitchFamily="2" charset="-128"/>
              </a:rPr>
              <a:t>のファクトは典型的</a:t>
            </a:r>
            <a:endParaRPr lang="en-US" altLang="ja-JP" dirty="0">
              <a:latin typeface="たぬき油性マジック" panose="02000600000000000000" pitchFamily="2" charset="-128"/>
              <a:ea typeface="たぬき油性マジック" panose="02000600000000000000" pitchFamily="2" charset="-128"/>
            </a:endParaRPr>
          </a:p>
          <a:p>
            <a:pPr lvl="2"/>
            <a:r>
              <a:rPr lang="en-US" altLang="ja-JP" dirty="0">
                <a:latin typeface="たぬき油性マジック" panose="02000600000000000000" pitchFamily="2" charset="-128"/>
                <a:ea typeface="たぬき油性マジック" panose="02000600000000000000" pitchFamily="2" charset="-128"/>
              </a:rPr>
              <a:t>include</a:t>
            </a:r>
            <a:r>
              <a:rPr lang="ja-JP" altLang="en-US" dirty="0">
                <a:latin typeface="たぬき油性マジック" panose="02000600000000000000" pitchFamily="2" charset="-128"/>
                <a:ea typeface="たぬき油性マジック" panose="02000600000000000000" pitchFamily="2" charset="-128"/>
              </a:rPr>
              <a:t>の依存関係、バージョン、オプションほか</a:t>
            </a:r>
            <a:endParaRPr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小さなロジックプログラム</a:t>
            </a:r>
            <a:endParaRPr lang="en-US" altLang="ja-JP" dirty="0">
              <a:latin typeface="たぬき油性マジック" panose="02000600000000000000" pitchFamily="2" charset="-128"/>
              <a:ea typeface="たぬき油性マジック" panose="02000600000000000000" pitchFamily="2" charset="-128"/>
            </a:endParaRPr>
          </a:p>
          <a:p>
            <a:pPr lvl="2"/>
            <a:r>
              <a:rPr lang="en-US" altLang="ja-JP" dirty="0">
                <a:latin typeface="たぬき油性マジック" panose="02000600000000000000" pitchFamily="2" charset="-128"/>
                <a:ea typeface="たぬき油性マジック" panose="02000600000000000000" pitchFamily="2" charset="-128"/>
              </a:rPr>
              <a:t>800</a:t>
            </a:r>
            <a:r>
              <a:rPr lang="ja-JP" altLang="en-US" dirty="0">
                <a:latin typeface="たぬき油性マジック" panose="02000600000000000000" pitchFamily="2" charset="-128"/>
                <a:ea typeface="たぬき油性マジック" panose="02000600000000000000" pitchFamily="2" charset="-128"/>
              </a:rPr>
              <a:t>行以下の</a:t>
            </a:r>
            <a:r>
              <a:rPr lang="en-US" altLang="ja-JP" dirty="0">
                <a:latin typeface="たぬき油性マジック" panose="02000600000000000000" pitchFamily="2" charset="-128"/>
                <a:ea typeface="たぬき油性マジック" panose="02000600000000000000" pitchFamily="2" charset="-128"/>
              </a:rPr>
              <a:t>ASP</a:t>
            </a:r>
            <a:r>
              <a:rPr lang="ja-JP" altLang="en-US" dirty="0">
                <a:latin typeface="たぬき油性マジック" panose="02000600000000000000" pitchFamily="2" charset="-128"/>
                <a:ea typeface="たぬき油性マジック" panose="02000600000000000000" pitchFamily="2" charset="-128"/>
              </a:rPr>
              <a:t>コード</a:t>
            </a:r>
            <a:endParaRPr lang="en-US" altLang="ja-JP" dirty="0">
              <a:latin typeface="たぬき油性マジック" panose="02000600000000000000" pitchFamily="2" charset="-128"/>
              <a:ea typeface="たぬき油性マジック" panose="02000600000000000000" pitchFamily="2" charset="-128"/>
            </a:endParaRPr>
          </a:p>
          <a:p>
            <a:pPr lvl="2"/>
            <a:r>
              <a:rPr lang="en-US" altLang="ja-JP" dirty="0">
                <a:latin typeface="たぬき油性マジック" panose="02000600000000000000" pitchFamily="2" charset="-128"/>
                <a:ea typeface="たぬき油性マジック" panose="02000600000000000000" pitchFamily="2" charset="-128"/>
              </a:rPr>
              <a:t>300</a:t>
            </a:r>
            <a:r>
              <a:rPr lang="ja-JP" altLang="en-US" dirty="0">
                <a:latin typeface="たぬき油性マジック" panose="02000600000000000000" pitchFamily="2" charset="-128"/>
                <a:ea typeface="たぬき油性マジック" panose="02000600000000000000" pitchFamily="2" charset="-128"/>
              </a:rPr>
              <a:t>のルール </a:t>
            </a:r>
            <a:r>
              <a:rPr lang="en-US" altLang="ja-JP" dirty="0">
                <a:latin typeface="たぬき油性マジック" panose="02000600000000000000" pitchFamily="2" charset="-128"/>
                <a:ea typeface="たぬき油性マジック" panose="02000600000000000000" pitchFamily="2" charset="-128"/>
              </a:rPr>
              <a:t>+ 11</a:t>
            </a:r>
            <a:r>
              <a:rPr lang="ja-JP" altLang="en-US" dirty="0">
                <a:latin typeface="たぬき油性マジック" panose="02000600000000000000" pitchFamily="2" charset="-128"/>
                <a:ea typeface="たぬき油性マジック" panose="02000600000000000000" pitchFamily="2" charset="-128"/>
              </a:rPr>
              <a:t>の最適化基準</a:t>
            </a:r>
            <a:endParaRPr lang="en-US" altLang="ja-JP"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884356CF-C872-44C3-A60A-86B9A65929A8}"/>
              </a:ext>
            </a:extLst>
          </p:cNvPr>
          <p:cNvPicPr>
            <a:picLocks noChangeAspect="1"/>
          </p:cNvPicPr>
          <p:nvPr/>
        </p:nvPicPr>
        <p:blipFill>
          <a:blip r:embed="rId2"/>
          <a:stretch>
            <a:fillRect/>
          </a:stretch>
        </p:blipFill>
        <p:spPr>
          <a:xfrm>
            <a:off x="8534402" y="1027906"/>
            <a:ext cx="3448048" cy="4984937"/>
          </a:xfrm>
          <a:prstGeom prst="rect">
            <a:avLst/>
          </a:prstGeom>
        </p:spPr>
      </p:pic>
      <p:sp>
        <p:nvSpPr>
          <p:cNvPr id="6" name="テキスト ボックス 5">
            <a:extLst>
              <a:ext uri="{FF2B5EF4-FFF2-40B4-BE49-F238E27FC236}">
                <a16:creationId xmlns:a16="http://schemas.microsoft.com/office/drawing/2014/main" id="{2356A6DD-9F8A-46DB-9D0D-E43A208A6C31}"/>
              </a:ext>
            </a:extLst>
          </p:cNvPr>
          <p:cNvSpPr txBox="1"/>
          <p:nvPr/>
        </p:nvSpPr>
        <p:spPr>
          <a:xfrm>
            <a:off x="8534402" y="5992297"/>
            <a:ext cx="3817071" cy="369332"/>
          </a:xfrm>
          <a:prstGeom prst="rect">
            <a:avLst/>
          </a:prstGeom>
          <a:noFill/>
        </p:spPr>
        <p:txBody>
          <a:bodyPr wrap="none" rtlCol="0">
            <a:spAutoFit/>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ソルバーの</a:t>
            </a:r>
            <a:r>
              <a:rPr kumimoji="1" lang="en-US" altLang="ja-JP" dirty="0">
                <a:latin typeface="たぬき油性マジック" panose="02000600000000000000" pitchFamily="2" charset="-128"/>
                <a:ea typeface="たぬき油性マジック" panose="02000600000000000000" pitchFamily="2" charset="-128"/>
              </a:rPr>
              <a:t>ASP</a:t>
            </a:r>
            <a:r>
              <a:rPr kumimoji="1" lang="ja-JP" altLang="en-US" dirty="0">
                <a:latin typeface="たぬき油性マジック" panose="02000600000000000000" pitchFamily="2" charset="-128"/>
                <a:ea typeface="たぬき油性マジック" panose="02000600000000000000" pitchFamily="2" charset="-128"/>
              </a:rPr>
              <a:t>入力サンプル</a:t>
            </a:r>
          </a:p>
        </p:txBody>
      </p:sp>
    </p:spTree>
    <p:extLst>
      <p:ext uri="{BB962C8B-B14F-4D97-AF65-F5344CB8AC3E}">
        <p14:creationId xmlns:p14="http://schemas.microsoft.com/office/powerpoint/2010/main" val="2864725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3D42D-C3D5-4A6D-8C99-2985DF9B1969}"/>
              </a:ext>
            </a:extLst>
          </p:cNvPr>
          <p:cNvSpPr>
            <a:spLocks noGrp="1"/>
          </p:cNvSpPr>
          <p:nvPr>
            <p:ph type="title"/>
          </p:nvPr>
        </p:nvSpPr>
        <p:spPr/>
        <p:txBody>
          <a:bodyPr>
            <a:normAutofit fontScale="90000"/>
          </a:bodyPr>
          <a:lstStyle/>
          <a:p>
            <a:r>
              <a:rPr lang="ja-JP" altLang="en-US" dirty="0">
                <a:latin typeface="たぬき油性マジック" panose="02000600000000000000" pitchFamily="2" charset="-128"/>
                <a:ea typeface="たぬき油性マジック" panose="02000600000000000000" pitchFamily="2" charset="-128"/>
              </a:rPr>
              <a:t>新規 </a:t>
            </a:r>
            <a:r>
              <a:rPr lang="en-US" altLang="ja-JP" dirty="0" err="1">
                <a:latin typeface="たぬき油性マジック" panose="02000600000000000000" pitchFamily="2" charset="-128"/>
                <a:ea typeface="たぬき油性マジック" panose="02000600000000000000" pitchFamily="2" charset="-128"/>
              </a:rPr>
              <a:t>concretizer</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により、パッケージ、特に</a:t>
            </a:r>
            <a:r>
              <a:rPr lang="en-US" altLang="ja-JP" dirty="0">
                <a:latin typeface="たぬき油性マジック" panose="02000600000000000000" pitchFamily="2" charset="-128"/>
                <a:ea typeface="たぬき油性マジック" panose="02000600000000000000" pitchFamily="2" charset="-128"/>
              </a:rPr>
              <a:t>SDK</a:t>
            </a:r>
            <a:r>
              <a:rPr lang="ja-JP" altLang="en-US" dirty="0">
                <a:latin typeface="たぬき油性マジック" panose="02000600000000000000" pitchFamily="2" charset="-128"/>
                <a:ea typeface="たぬき油性マジック" panose="02000600000000000000" pitchFamily="2" charset="-128"/>
              </a:rPr>
              <a:t>の複雑な制約の大幅な簡素化が可能に</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6467313D-2D9F-4449-AA68-EF2A690776CB}"/>
              </a:ext>
            </a:extLst>
          </p:cNvPr>
          <p:cNvSpPr>
            <a:spLocks noGrp="1"/>
          </p:cNvSpPr>
          <p:nvPr>
            <p:ph idx="1"/>
          </p:nvPr>
        </p:nvSpPr>
        <p:spPr>
          <a:xfrm>
            <a:off x="838200" y="1825625"/>
            <a:ext cx="5257800" cy="4351338"/>
          </a:xfrm>
        </p:spPr>
        <p:txBody>
          <a:bodyPr>
            <a:normAutofit fontScale="92500" lnSpcReduction="20000"/>
          </a:bodyPr>
          <a:lstStyle/>
          <a:p>
            <a:r>
              <a:rPr lang="en-US" altLang="ja-JP" dirty="0">
                <a:latin typeface="たぬき油性マジック" panose="02000600000000000000" pitchFamily="2" charset="-128"/>
                <a:ea typeface="たぬき油性マジック" panose="02000600000000000000" pitchFamily="2" charset="-128"/>
              </a:rPr>
              <a:t>SDK</a:t>
            </a:r>
            <a:r>
              <a:rPr lang="ja-JP" altLang="en-US" dirty="0">
                <a:latin typeface="たぬき油性マジック" panose="02000600000000000000" pitchFamily="2" charset="-128"/>
                <a:ea typeface="たぬき油性マジック" panose="02000600000000000000" pitchFamily="2" charset="-128"/>
              </a:rPr>
              <a:t>内の依存関係やその他制約は非常に厄介になる場合がある</a:t>
            </a:r>
            <a:endParaRPr lang="en-US" altLang="ja-JP" dirty="0">
              <a:latin typeface="たぬき油性マジック" panose="02000600000000000000" pitchFamily="2" charset="-128"/>
              <a:ea typeface="たぬき油性マジック" panose="02000600000000000000" pitchFamily="2" charset="-128"/>
            </a:endParaRPr>
          </a:p>
          <a:p>
            <a:endParaRPr lang="en-US" altLang="ja-JP" dirty="0">
              <a:latin typeface="たぬき油性マジック" panose="02000600000000000000" pitchFamily="2" charset="-128"/>
              <a:ea typeface="たぬき油性マジック" panose="02000600000000000000" pitchFamily="2" charset="-128"/>
            </a:endParaRPr>
          </a:p>
          <a:p>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新しい </a:t>
            </a:r>
            <a:r>
              <a:rPr lang="en-US" altLang="ja-JP" dirty="0" err="1">
                <a:latin typeface="たぬき油性マジック" panose="02000600000000000000" pitchFamily="2" charset="-128"/>
                <a:ea typeface="たぬき油性マジック" panose="02000600000000000000" pitchFamily="2" charset="-128"/>
              </a:rPr>
              <a:t>contretizer</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は、苦痛となっていた構成の一部を取り除く</a:t>
            </a:r>
            <a:endParaRPr lang="en-US" altLang="ja-JP" dirty="0">
              <a:latin typeface="たぬき油性マジック" panose="02000600000000000000" pitchFamily="2" charset="-128"/>
              <a:ea typeface="たぬき油性マジック" panose="02000600000000000000" pitchFamily="2" charset="-128"/>
            </a:endParaRPr>
          </a:p>
          <a:p>
            <a:endParaRPr lang="en-US" altLang="ja-JP" dirty="0">
              <a:latin typeface="たぬき油性マジック" panose="02000600000000000000" pitchFamily="2" charset="-128"/>
              <a:ea typeface="たぬき油性マジック" panose="02000600000000000000" pitchFamily="2" charset="-128"/>
            </a:endParaRPr>
          </a:p>
          <a:p>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依存関係に特化して扱うなどの新規構成も可能</a:t>
            </a:r>
            <a:endParaRPr lang="en-US" altLang="ja-JP" dirty="0">
              <a:latin typeface="たぬき油性マジック" panose="02000600000000000000" pitchFamily="2" charset="-128"/>
              <a:ea typeface="たぬき油性マジック" panose="02000600000000000000" pitchFamily="2" charset="-128"/>
            </a:endParaRPr>
          </a:p>
          <a:p>
            <a:pPr lvl="2"/>
            <a:r>
              <a:rPr lang="ja-JP" altLang="en-US" dirty="0">
                <a:latin typeface="たぬき油性マジック" panose="02000600000000000000" pitchFamily="2" charset="-128"/>
                <a:ea typeface="たぬき油性マジック" panose="02000600000000000000" pitchFamily="2" charset="-128"/>
              </a:rPr>
              <a:t>条件がより一般化された場合</a:t>
            </a:r>
            <a:endParaRPr lang="en-US" altLang="ja-JP" dirty="0">
              <a:latin typeface="たぬき油性マジック" panose="02000600000000000000" pitchFamily="2" charset="-128"/>
              <a:ea typeface="たぬき油性マジック" panose="02000600000000000000" pitchFamily="2" charset="-128"/>
            </a:endParaRPr>
          </a:p>
          <a:p>
            <a:pPr lvl="2"/>
            <a:r>
              <a:rPr lang="ja-JP" altLang="en-US" dirty="0">
                <a:latin typeface="たぬき油性マジック" panose="02000600000000000000" pitchFamily="2" charset="-128"/>
                <a:ea typeface="たぬき油性マジック" panose="02000600000000000000" pitchFamily="2" charset="-128"/>
              </a:rPr>
              <a:t>他の制約と一緒に解決が可能</a:t>
            </a:r>
            <a:endParaRPr lang="en-US" altLang="ja-JP" dirty="0">
              <a:latin typeface="たぬき油性マジック" panose="02000600000000000000" pitchFamily="2" charset="-128"/>
              <a:ea typeface="たぬき油性マジック" panose="02000600000000000000" pitchFamily="2" charset="-128"/>
            </a:endParaRPr>
          </a:p>
        </p:txBody>
      </p:sp>
      <p:sp>
        <p:nvSpPr>
          <p:cNvPr id="4" name="コンテンツ プレースホルダー 2">
            <a:extLst>
              <a:ext uri="{FF2B5EF4-FFF2-40B4-BE49-F238E27FC236}">
                <a16:creationId xmlns:a16="http://schemas.microsoft.com/office/drawing/2014/main" id="{84354AC3-89E3-475D-8A0A-5954FBAAD330}"/>
              </a:ext>
            </a:extLst>
          </p:cNvPr>
          <p:cNvSpPr txBox="1">
            <a:spLocks/>
          </p:cNvSpPr>
          <p:nvPr/>
        </p:nvSpPr>
        <p:spPr>
          <a:xfrm>
            <a:off x="6467475" y="1690688"/>
            <a:ext cx="5257800" cy="641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b="1" dirty="0">
                <a:latin typeface="たぬき油性マジック" panose="02000600000000000000" pitchFamily="2" charset="-128"/>
                <a:ea typeface="たぬき油性マジック" panose="02000600000000000000" pitchFamily="2" charset="-128"/>
              </a:rPr>
              <a:t>場合によって、依存関係オプションのクロスプロダクトが必要だった：</a:t>
            </a:r>
            <a:endParaRPr lang="en-US" altLang="ja-JP" sz="2000" b="1" dirty="0">
              <a:latin typeface="たぬき油性マジック" panose="02000600000000000000" pitchFamily="2" charset="-128"/>
              <a:ea typeface="たぬき油性マジック" panose="02000600000000000000" pitchFamily="2" charset="-128"/>
            </a:endParaRPr>
          </a:p>
        </p:txBody>
      </p:sp>
      <p:sp>
        <p:nvSpPr>
          <p:cNvPr id="5" name="テキスト ボックス 4">
            <a:extLst>
              <a:ext uri="{FF2B5EF4-FFF2-40B4-BE49-F238E27FC236}">
                <a16:creationId xmlns:a16="http://schemas.microsoft.com/office/drawing/2014/main" id="{8127A513-8925-4FFC-BED5-6F40ACA388C5}"/>
              </a:ext>
            </a:extLst>
          </p:cNvPr>
          <p:cNvSpPr txBox="1"/>
          <p:nvPr/>
        </p:nvSpPr>
        <p:spPr>
          <a:xfrm>
            <a:off x="8191500" y="2324100"/>
            <a:ext cx="3686175" cy="1815882"/>
          </a:xfrm>
          <a:prstGeom prst="rect">
            <a:avLst/>
          </a:prstGeom>
          <a:noFill/>
        </p:spPr>
        <p:txBody>
          <a:bodyPr wrap="square" rtlCol="0">
            <a:spAutoFit/>
          </a:bodyPr>
          <a:lstStyle/>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foo+A+B</a:t>
            </a:r>
            <a:r>
              <a:rPr kumimoji="1" lang="en-US" altLang="ja-JP" sz="1400" dirty="0">
                <a:latin typeface="たぬき油性マジック" panose="02000600000000000000" pitchFamily="2" charset="-128"/>
                <a:ea typeface="たぬき油性マジック" panose="02000600000000000000" pitchFamily="2" charset="-128"/>
              </a:rPr>
              <a:t>’, when=‘+</a:t>
            </a:r>
            <a:r>
              <a:rPr kumimoji="1" lang="en-US" altLang="ja-JP" sz="1400" dirty="0" err="1">
                <a:latin typeface="たぬき油性マジック" panose="02000600000000000000" pitchFamily="2" charset="-128"/>
                <a:ea typeface="たぬき油性マジック" panose="02000600000000000000" pitchFamily="2" charset="-128"/>
              </a:rPr>
              <a:t>a+b</a:t>
            </a:r>
            <a:r>
              <a:rPr kumimoji="1" lang="en-US" altLang="ja-JP" sz="1400" dirty="0">
                <a:latin typeface="たぬき油性マジック" panose="02000600000000000000" pitchFamily="2" charset="-128"/>
                <a:ea typeface="たぬき油性マジック" panose="02000600000000000000" pitchFamily="2" charset="-128"/>
              </a:rPr>
              <a:t>’)</a:t>
            </a:r>
          </a:p>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foo+A~B</a:t>
            </a:r>
            <a:r>
              <a:rPr kumimoji="1" lang="en-US" altLang="ja-JP" sz="1400" dirty="0">
                <a:latin typeface="たぬき油性マジック" panose="02000600000000000000" pitchFamily="2" charset="-128"/>
                <a:ea typeface="たぬき油性マジック" panose="02000600000000000000" pitchFamily="2" charset="-128"/>
              </a:rPr>
              <a:t>’, when=‘+</a:t>
            </a:r>
            <a:r>
              <a:rPr kumimoji="1" lang="en-US" altLang="ja-JP" sz="1400" dirty="0" err="1">
                <a:latin typeface="たぬき油性マジック" panose="02000600000000000000" pitchFamily="2" charset="-128"/>
                <a:ea typeface="たぬき油性マジック" panose="02000600000000000000" pitchFamily="2" charset="-128"/>
              </a:rPr>
              <a:t>a~b</a:t>
            </a:r>
            <a:r>
              <a:rPr kumimoji="1" lang="en-US" altLang="ja-JP" sz="1400" dirty="0">
                <a:latin typeface="たぬき油性マジック" panose="02000600000000000000" pitchFamily="2" charset="-128"/>
                <a:ea typeface="たぬき油性マジック" panose="02000600000000000000" pitchFamily="2" charset="-128"/>
              </a:rPr>
              <a:t>’)</a:t>
            </a:r>
            <a:endParaRPr kumimoji="1" lang="ja-JP" altLang="en-US" sz="1400" dirty="0">
              <a:latin typeface="たぬき油性マジック" panose="02000600000000000000" pitchFamily="2" charset="-128"/>
              <a:ea typeface="たぬき油性マジック" panose="02000600000000000000" pitchFamily="2" charset="-128"/>
            </a:endParaRPr>
          </a:p>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foo~A+B</a:t>
            </a:r>
            <a:r>
              <a:rPr kumimoji="1" lang="en-US" altLang="ja-JP" sz="1400" dirty="0">
                <a:latin typeface="たぬき油性マジック" panose="02000600000000000000" pitchFamily="2" charset="-128"/>
                <a:ea typeface="たぬき油性マジック" panose="02000600000000000000" pitchFamily="2" charset="-128"/>
              </a:rPr>
              <a:t>’, when=‘~</a:t>
            </a:r>
            <a:r>
              <a:rPr kumimoji="1" lang="en-US" altLang="ja-JP" sz="1400" dirty="0" err="1">
                <a:latin typeface="たぬき油性マジック" panose="02000600000000000000" pitchFamily="2" charset="-128"/>
                <a:ea typeface="たぬき油性マジック" panose="02000600000000000000" pitchFamily="2" charset="-128"/>
              </a:rPr>
              <a:t>a+b</a:t>
            </a:r>
            <a:r>
              <a:rPr kumimoji="1" lang="en-US" altLang="ja-JP" sz="1400" dirty="0">
                <a:latin typeface="たぬき油性マジック" panose="02000600000000000000" pitchFamily="2" charset="-128"/>
                <a:ea typeface="たぬき油性マジック" panose="02000600000000000000" pitchFamily="2" charset="-128"/>
              </a:rPr>
              <a:t>’)</a:t>
            </a:r>
            <a:endParaRPr kumimoji="1" lang="ja-JP" altLang="en-US" sz="1400" dirty="0">
              <a:latin typeface="たぬき油性マジック" panose="02000600000000000000" pitchFamily="2" charset="-128"/>
              <a:ea typeface="たぬき油性マジック" panose="02000600000000000000" pitchFamily="2" charset="-128"/>
            </a:endParaRPr>
          </a:p>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foo~A</a:t>
            </a:r>
            <a:r>
              <a:rPr lang="en-US" altLang="ja-JP" sz="1400" dirty="0" err="1">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B</a:t>
            </a:r>
            <a:r>
              <a:rPr kumimoji="1" lang="en-US" altLang="ja-JP" sz="1400" dirty="0">
                <a:latin typeface="たぬき油性マジック" panose="02000600000000000000" pitchFamily="2" charset="-128"/>
                <a:ea typeface="たぬき油性マジック" panose="02000600000000000000" pitchFamily="2" charset="-128"/>
              </a:rPr>
              <a:t>’, when=‘~</a:t>
            </a:r>
            <a:r>
              <a:rPr kumimoji="1" lang="en-US" altLang="ja-JP" sz="1400" dirty="0" err="1">
                <a:latin typeface="たぬき油性マジック" panose="02000600000000000000" pitchFamily="2" charset="-128"/>
                <a:ea typeface="たぬき油性マジック" panose="02000600000000000000" pitchFamily="2" charset="-128"/>
              </a:rPr>
              <a:t>a</a:t>
            </a:r>
            <a:r>
              <a:rPr lang="en-US" altLang="ja-JP" sz="1400" dirty="0" err="1">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b</a:t>
            </a:r>
            <a:r>
              <a:rPr kumimoji="1" lang="en-US" altLang="ja-JP" sz="1400" dirty="0">
                <a:latin typeface="たぬき油性マジック" panose="02000600000000000000" pitchFamily="2" charset="-128"/>
                <a:ea typeface="たぬき油性マジック" panose="02000600000000000000" pitchFamily="2" charset="-128"/>
              </a:rPr>
              <a:t>’)</a:t>
            </a:r>
            <a:endParaRPr kumimoji="1" lang="ja-JP" altLang="en-US" sz="1400" dirty="0">
              <a:latin typeface="たぬき油性マジック" panose="02000600000000000000" pitchFamily="2" charset="-128"/>
              <a:ea typeface="たぬき油性マジック" panose="02000600000000000000" pitchFamily="2" charset="-128"/>
            </a:endParaRPr>
          </a:p>
          <a:p>
            <a:endParaRPr kumimoji="1" lang="en-US" altLang="ja-JP" sz="1400" dirty="0">
              <a:latin typeface="たぬき油性マジック" panose="02000600000000000000" pitchFamily="2" charset="-128"/>
              <a:ea typeface="たぬき油性マジック" panose="02000600000000000000" pitchFamily="2" charset="-128"/>
            </a:endParaRPr>
          </a:p>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(‘foo’)</a:t>
            </a:r>
            <a:endParaRPr kumimoji="1" lang="ja-JP" altLang="en-US" sz="1400" dirty="0">
              <a:latin typeface="たぬき油性マジック" panose="02000600000000000000" pitchFamily="2" charset="-128"/>
              <a:ea typeface="たぬき油性マジック" panose="02000600000000000000" pitchFamily="2" charset="-128"/>
            </a:endParaRPr>
          </a:p>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foo+A</a:t>
            </a:r>
            <a:r>
              <a:rPr kumimoji="1" lang="en-US" altLang="ja-JP" sz="1400" dirty="0">
                <a:latin typeface="たぬき油性マジック" panose="02000600000000000000" pitchFamily="2" charset="-128"/>
                <a:ea typeface="たぬき油性マジック" panose="02000600000000000000" pitchFamily="2" charset="-128"/>
              </a:rPr>
              <a:t>’, when=‘+a’)</a:t>
            </a:r>
            <a:endParaRPr kumimoji="1" lang="ja-JP" altLang="en-US" sz="1400" dirty="0">
              <a:latin typeface="たぬき油性マジック" panose="02000600000000000000" pitchFamily="2" charset="-128"/>
              <a:ea typeface="たぬき油性マジック" panose="02000600000000000000" pitchFamily="2" charset="-128"/>
            </a:endParaRPr>
          </a:p>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foo+B</a:t>
            </a:r>
            <a:r>
              <a:rPr kumimoji="1" lang="en-US" altLang="ja-JP" sz="1400" dirty="0">
                <a:latin typeface="たぬき油性マジック" panose="02000600000000000000" pitchFamily="2" charset="-128"/>
                <a:ea typeface="たぬき油性マジック" panose="02000600000000000000" pitchFamily="2" charset="-128"/>
              </a:rPr>
              <a:t>’, when=‘+b’)</a:t>
            </a:r>
            <a:endParaRPr kumimoji="1" lang="ja-JP" altLang="en-US" sz="1400" dirty="0">
              <a:latin typeface="たぬき油性マジック" panose="02000600000000000000" pitchFamily="2" charset="-128"/>
              <a:ea typeface="たぬき油性マジック" panose="02000600000000000000" pitchFamily="2" charset="-128"/>
            </a:endParaRPr>
          </a:p>
        </p:txBody>
      </p:sp>
      <p:sp>
        <p:nvSpPr>
          <p:cNvPr id="6" name="テキスト ボックス 5">
            <a:extLst>
              <a:ext uri="{FF2B5EF4-FFF2-40B4-BE49-F238E27FC236}">
                <a16:creationId xmlns:a16="http://schemas.microsoft.com/office/drawing/2014/main" id="{CC5BADEF-5018-4ABA-9C70-037E71A6888E}"/>
              </a:ext>
            </a:extLst>
          </p:cNvPr>
          <p:cNvSpPr txBox="1"/>
          <p:nvPr/>
        </p:nvSpPr>
        <p:spPr>
          <a:xfrm>
            <a:off x="7048500" y="2640013"/>
            <a:ext cx="877163" cy="369332"/>
          </a:xfrm>
          <a:prstGeom prst="rect">
            <a:avLst/>
          </a:prstGeom>
          <a:noFill/>
        </p:spPr>
        <p:txBody>
          <a:bodyPr wrap="none" rtlCol="0">
            <a:spAutoFit/>
          </a:bodyPr>
          <a:lstStyle/>
          <a:p>
            <a:r>
              <a:rPr lang="ja-JP" altLang="en-US" dirty="0">
                <a:latin typeface="たぬき油性マジック" panose="02000600000000000000" pitchFamily="2" charset="-128"/>
                <a:ea typeface="たぬき油性マジック" panose="02000600000000000000" pitchFamily="2" charset="-128"/>
              </a:rPr>
              <a:t>導入前</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7" name="テキスト ボックス 6">
            <a:extLst>
              <a:ext uri="{FF2B5EF4-FFF2-40B4-BE49-F238E27FC236}">
                <a16:creationId xmlns:a16="http://schemas.microsoft.com/office/drawing/2014/main" id="{08836337-325A-4A82-93AD-D7B96298CAE9}"/>
              </a:ext>
            </a:extLst>
          </p:cNvPr>
          <p:cNvSpPr txBox="1"/>
          <p:nvPr/>
        </p:nvSpPr>
        <p:spPr>
          <a:xfrm>
            <a:off x="7048500" y="3620056"/>
            <a:ext cx="877163" cy="369332"/>
          </a:xfrm>
          <a:prstGeom prst="rect">
            <a:avLst/>
          </a:prstGeom>
          <a:noFill/>
        </p:spPr>
        <p:txBody>
          <a:bodyPr wrap="none" rtlCol="0">
            <a:spAutoFit/>
          </a:bodyPr>
          <a:lstStyle/>
          <a:p>
            <a:r>
              <a:rPr lang="ja-JP" altLang="en-US" dirty="0">
                <a:latin typeface="たぬき油性マジック" panose="02000600000000000000" pitchFamily="2" charset="-128"/>
                <a:ea typeface="たぬき油性マジック" panose="02000600000000000000" pitchFamily="2" charset="-128"/>
              </a:rPr>
              <a:t>導入後</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8" name="コンテンツ プレースホルダー 2">
            <a:extLst>
              <a:ext uri="{FF2B5EF4-FFF2-40B4-BE49-F238E27FC236}">
                <a16:creationId xmlns:a16="http://schemas.microsoft.com/office/drawing/2014/main" id="{9A78D874-2350-4CB5-B3A0-731820546900}"/>
              </a:ext>
            </a:extLst>
          </p:cNvPr>
          <p:cNvSpPr txBox="1">
            <a:spLocks/>
          </p:cNvSpPr>
          <p:nvPr/>
        </p:nvSpPr>
        <p:spPr>
          <a:xfrm>
            <a:off x="6467475" y="4647982"/>
            <a:ext cx="5257800" cy="369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b="1" dirty="0">
                <a:latin typeface="たぬき油性マジック" panose="02000600000000000000" pitchFamily="2" charset="-128"/>
                <a:ea typeface="たぬき油性マジック" panose="02000600000000000000" pitchFamily="2" charset="-128"/>
              </a:rPr>
              <a:t>仮想特化はいこれまで機能しなかった：</a:t>
            </a:r>
            <a:endParaRPr lang="en-US" altLang="ja-JP" sz="2000" b="1" dirty="0">
              <a:latin typeface="たぬき油性マジック" panose="02000600000000000000" pitchFamily="2" charset="-128"/>
              <a:ea typeface="たぬき油性マジック" panose="02000600000000000000" pitchFamily="2" charset="-128"/>
            </a:endParaRPr>
          </a:p>
        </p:txBody>
      </p:sp>
      <p:sp>
        <p:nvSpPr>
          <p:cNvPr id="9" name="テキスト ボックス 8">
            <a:extLst>
              <a:ext uri="{FF2B5EF4-FFF2-40B4-BE49-F238E27FC236}">
                <a16:creationId xmlns:a16="http://schemas.microsoft.com/office/drawing/2014/main" id="{765B6FC2-C1C9-402C-9D8E-F40BD20666D7}"/>
              </a:ext>
            </a:extLst>
          </p:cNvPr>
          <p:cNvSpPr txBox="1"/>
          <p:nvPr/>
        </p:nvSpPr>
        <p:spPr>
          <a:xfrm>
            <a:off x="6467475" y="5017314"/>
            <a:ext cx="5572125" cy="738664"/>
          </a:xfrm>
          <a:prstGeom prst="rect">
            <a:avLst/>
          </a:prstGeom>
          <a:noFill/>
        </p:spPr>
        <p:txBody>
          <a:bodyPr wrap="square" rtlCol="0">
            <a:spAutoFit/>
          </a:bodyPr>
          <a:lstStyle/>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foo+A+B</a:t>
            </a:r>
            <a:r>
              <a:rPr kumimoji="1" lang="en-US" altLang="ja-JP" sz="1400" dirty="0">
                <a:latin typeface="たぬき油性マジック" panose="02000600000000000000" pitchFamily="2" charset="-128"/>
                <a:ea typeface="たぬき油性マジック" panose="02000600000000000000" pitchFamily="2" charset="-128"/>
              </a:rPr>
              <a:t>’, when=‘+</a:t>
            </a:r>
            <a:r>
              <a:rPr kumimoji="1" lang="en-US" altLang="ja-JP" sz="1400" dirty="0" err="1">
                <a:latin typeface="たぬき油性マジック" panose="02000600000000000000" pitchFamily="2" charset="-128"/>
                <a:ea typeface="たぬき油性マジック" panose="02000600000000000000" pitchFamily="2" charset="-128"/>
              </a:rPr>
              <a:t>a+b</a:t>
            </a:r>
            <a:r>
              <a:rPr kumimoji="1" lang="en-US" altLang="ja-JP" sz="1400" dirty="0">
                <a:latin typeface="たぬき油性マジック" panose="02000600000000000000" pitchFamily="2" charset="-128"/>
                <a:ea typeface="たぬき油性マジック" panose="02000600000000000000" pitchFamily="2" charset="-128"/>
              </a:rPr>
              <a:t>’)</a:t>
            </a:r>
          </a:p>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blas</a:t>
            </a:r>
            <a:r>
              <a:rPr kumimoji="1" lang="en-US" altLang="ja-JP" sz="1400" dirty="0">
                <a:latin typeface="たぬき油性マジック" panose="02000600000000000000" pitchFamily="2" charset="-128"/>
                <a:ea typeface="たぬき油性マジック" panose="02000600000000000000" pitchFamily="2" charset="-128"/>
              </a:rPr>
              <a:t>’)</a:t>
            </a:r>
            <a:endParaRPr kumimoji="1" lang="ja-JP" altLang="en-US" sz="1400" dirty="0">
              <a:latin typeface="たぬき油性マジック" panose="02000600000000000000" pitchFamily="2" charset="-128"/>
              <a:ea typeface="たぬき油性マジック" panose="02000600000000000000" pitchFamily="2" charset="-128"/>
            </a:endParaRPr>
          </a:p>
          <a:p>
            <a:r>
              <a:rPr kumimoji="1" lang="en-US" altLang="ja-JP" sz="1400" dirty="0" err="1">
                <a:latin typeface="たぬき油性マジック" panose="02000600000000000000" pitchFamily="2" charset="-128"/>
                <a:ea typeface="たぬき油性マジック" panose="02000600000000000000" pitchFamily="2" charset="-128"/>
              </a:rPr>
              <a:t>depends_on</a:t>
            </a:r>
            <a:r>
              <a:rPr kumimoji="1" lang="en-US" altLang="ja-JP" sz="1400" dirty="0">
                <a:latin typeface="たぬき油性マジック" panose="02000600000000000000" pitchFamily="2" charset="-128"/>
                <a:ea typeface="たぬき油性マジック" panose="02000600000000000000" pitchFamily="2" charset="-128"/>
              </a:rPr>
              <a:t>(‘</a:t>
            </a:r>
            <a:r>
              <a:rPr kumimoji="1" lang="en-US" altLang="ja-JP" sz="1400" dirty="0" err="1">
                <a:latin typeface="たぬき油性マジック" panose="02000600000000000000" pitchFamily="2" charset="-128"/>
                <a:ea typeface="たぬき油性マジック" panose="02000600000000000000" pitchFamily="2" charset="-128"/>
              </a:rPr>
              <a:t>openblas</a:t>
            </a:r>
            <a:r>
              <a:rPr kumimoji="1" lang="en-US" altLang="ja-JP" sz="1400" dirty="0">
                <a:latin typeface="たぬき油性マジック" panose="02000600000000000000" pitchFamily="2" charset="-128"/>
                <a:ea typeface="たぬき油性マジック" panose="02000600000000000000" pitchFamily="2" charset="-128"/>
              </a:rPr>
              <a:t> threads=</a:t>
            </a:r>
            <a:r>
              <a:rPr kumimoji="1" lang="en-US" altLang="ja-JP" sz="1400" dirty="0" err="1">
                <a:latin typeface="たぬき油性マジック" panose="02000600000000000000" pitchFamily="2" charset="-128"/>
                <a:ea typeface="たぬき油性マジック" panose="02000600000000000000" pitchFamily="2" charset="-128"/>
              </a:rPr>
              <a:t>openmp</a:t>
            </a:r>
            <a:r>
              <a:rPr kumimoji="1" lang="en-US" altLang="ja-JP" sz="1400" dirty="0">
                <a:latin typeface="たぬき油性マジック" panose="02000600000000000000" pitchFamily="2" charset="-128"/>
                <a:ea typeface="たぬき油性マジック" panose="02000600000000000000" pitchFamily="2" charset="-128"/>
              </a:rPr>
              <a:t>’, when=‘^</a:t>
            </a:r>
            <a:r>
              <a:rPr kumimoji="1" lang="en-US" altLang="ja-JP" sz="1400" dirty="0" err="1">
                <a:latin typeface="たぬき油性マジック" panose="02000600000000000000" pitchFamily="2" charset="-128"/>
                <a:ea typeface="たぬき油性マジック" panose="02000600000000000000" pitchFamily="2" charset="-128"/>
              </a:rPr>
              <a:t>openblas</a:t>
            </a:r>
            <a:r>
              <a:rPr kumimoji="1" lang="en-US" altLang="ja-JP" sz="1400" dirty="0">
                <a:latin typeface="たぬき油性マジック" panose="02000600000000000000" pitchFamily="2" charset="-128"/>
                <a:ea typeface="たぬき油性マジック" panose="02000600000000000000" pitchFamily="2" charset="-128"/>
              </a:rPr>
              <a:t>’)</a:t>
            </a:r>
            <a:endParaRPr kumimoji="1" lang="ja-JP" altLang="en-US" sz="1400"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177099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075F93-0FED-4E54-BE8B-7A4B4C84C580}"/>
              </a:ext>
            </a:extLst>
          </p:cNvPr>
          <p:cNvSpPr>
            <a:spLocks noGrp="1"/>
          </p:cNvSpPr>
          <p:nvPr>
            <p:ph type="title"/>
          </p:nvPr>
        </p:nvSpPr>
        <p:spPr/>
        <p:txBody>
          <a:bodyPr>
            <a:normAutofit/>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に求められる機能のトップ</a:t>
            </a:r>
            <a:r>
              <a:rPr kumimoji="1" lang="en-US" altLang="ja-JP" dirty="0">
                <a:latin typeface="たぬき油性マジック" panose="02000600000000000000" pitchFamily="2" charset="-128"/>
                <a:ea typeface="たぬき油性マジック" panose="02000600000000000000" pitchFamily="2" charset="-128"/>
              </a:rPr>
              <a:t>6</a:t>
            </a:r>
            <a:r>
              <a:rPr kumimoji="1" lang="ja-JP" altLang="en-US" dirty="0">
                <a:latin typeface="たぬき油性マジック" panose="02000600000000000000" pitchFamily="2" charset="-128"/>
                <a:ea typeface="たぬき油性マジック" panose="02000600000000000000" pitchFamily="2" charset="-128"/>
              </a:rPr>
              <a:t>のうちの</a:t>
            </a:r>
            <a:r>
              <a:rPr kumimoji="1" lang="en-US" altLang="ja-JP" dirty="0">
                <a:latin typeface="たぬき油性マジック" panose="02000600000000000000" pitchFamily="2" charset="-128"/>
                <a:ea typeface="たぬき油性マジック" panose="02000600000000000000" pitchFamily="2" charset="-128"/>
              </a:rPr>
              <a:t>4</a:t>
            </a:r>
            <a:r>
              <a:rPr kumimoji="1" lang="ja-JP" altLang="en-US" dirty="0">
                <a:latin typeface="たぬき油性マジック" panose="02000600000000000000" pitchFamily="2" charset="-128"/>
                <a:ea typeface="たぬき油性マジック" panose="02000600000000000000" pitchFamily="2" charset="-128"/>
              </a:rPr>
              <a:t>つは、新しい </a:t>
            </a:r>
            <a:r>
              <a:rPr kumimoji="1" lang="en-US" altLang="ja-JP" dirty="0" err="1">
                <a:latin typeface="たぬき油性マジック" panose="02000600000000000000" pitchFamily="2" charset="-128"/>
                <a:ea typeface="たぬき油性マジック" panose="02000600000000000000" pitchFamily="2" charset="-128"/>
              </a:rPr>
              <a:t>contretizer</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に関連</a:t>
            </a:r>
          </a:p>
        </p:txBody>
      </p:sp>
      <p:sp>
        <p:nvSpPr>
          <p:cNvPr id="3" name="コンテンツ プレースホルダー 2">
            <a:extLst>
              <a:ext uri="{FF2B5EF4-FFF2-40B4-BE49-F238E27FC236}">
                <a16:creationId xmlns:a16="http://schemas.microsoft.com/office/drawing/2014/main" id="{7ECBDB9D-F6E4-4122-990E-484FC5BE7C94}"/>
              </a:ext>
            </a:extLst>
          </p:cNvPr>
          <p:cNvSpPr>
            <a:spLocks noGrp="1"/>
          </p:cNvSpPr>
          <p:nvPr>
            <p:ph idx="1"/>
          </p:nvPr>
        </p:nvSpPr>
        <p:spPr>
          <a:xfrm>
            <a:off x="6096000" y="1825625"/>
            <a:ext cx="5257800" cy="4351338"/>
          </a:xfrm>
        </p:spPr>
        <p:txBody>
          <a:bodyPr>
            <a:normAutofit fontScale="77500" lnSpcReduction="20000"/>
          </a:bodyPr>
          <a:lstStyle/>
          <a:p>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パッケージの複雑さが増えている</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さらに多くのパッケージ解決には</a:t>
            </a:r>
            <a:r>
              <a:rPr kumimoji="1" lang="en-US" altLang="ja-JP" dirty="0">
                <a:latin typeface="たぬき油性マジック" panose="02000600000000000000" pitchFamily="2" charset="-128"/>
                <a:ea typeface="たぬき油性マジック" panose="02000600000000000000" pitchFamily="2" charset="-128"/>
              </a:rPr>
              <a:t>1</a:t>
            </a:r>
            <a:r>
              <a:rPr kumimoji="1" lang="ja-JP" altLang="en-US" dirty="0">
                <a:latin typeface="たぬき油性マジック" panose="02000600000000000000" pitchFamily="2" charset="-128"/>
                <a:ea typeface="たぬき油性マジック" panose="02000600000000000000" pitchFamily="2" charset="-128"/>
              </a:rPr>
              <a:t>年以上のトライ＆エラーが必要</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多くのバリアント、条件付き依存関係、特定のコンパイラ要件</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既存インストールをより積極的に活用するには、依存関係のより適切な解決が必要となる</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既存インストールパッケージでビルドを構成する方法を分析できる必要がある</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ビルドの依存関係を個別に解決するには、より高度なソルバーも必要となる</a:t>
            </a:r>
            <a:endParaRPr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さらに</a:t>
            </a:r>
            <a:r>
              <a:rPr kumimoji="1" lang="ja-JP" altLang="en-US" dirty="0">
                <a:latin typeface="たぬき油性マジック" panose="02000600000000000000" pitchFamily="2" charset="-128"/>
                <a:ea typeface="たぬき油性マジック" panose="02000600000000000000" pitchFamily="2" charset="-128"/>
              </a:rPr>
              <a:t>多くの組み合わせで解決</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コンパイラの混合をサポートする必要があるため、異なるパッケージのビルド要件間でバージョンが競合する</a:t>
            </a:r>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8C25276F-A19C-40D9-B505-E7DE566E0112}"/>
              </a:ext>
            </a:extLst>
          </p:cNvPr>
          <p:cNvPicPr>
            <a:picLocks noChangeAspect="1"/>
          </p:cNvPicPr>
          <p:nvPr/>
        </p:nvPicPr>
        <p:blipFill>
          <a:blip r:embed="rId2"/>
          <a:stretch>
            <a:fillRect/>
          </a:stretch>
        </p:blipFill>
        <p:spPr>
          <a:xfrm>
            <a:off x="2225526" y="2133568"/>
            <a:ext cx="2924324" cy="3735451"/>
          </a:xfrm>
          <a:prstGeom prst="rect">
            <a:avLst/>
          </a:prstGeom>
        </p:spPr>
      </p:pic>
      <p:sp>
        <p:nvSpPr>
          <p:cNvPr id="6" name="テキスト ボックス 5">
            <a:extLst>
              <a:ext uri="{FF2B5EF4-FFF2-40B4-BE49-F238E27FC236}">
                <a16:creationId xmlns:a16="http://schemas.microsoft.com/office/drawing/2014/main" id="{BA8DDFC8-2916-4EF9-8367-771C7BA7DFF8}"/>
              </a:ext>
            </a:extLst>
          </p:cNvPr>
          <p:cNvSpPr txBox="1"/>
          <p:nvPr/>
        </p:nvSpPr>
        <p:spPr>
          <a:xfrm>
            <a:off x="5149850" y="2066220"/>
            <a:ext cx="646331" cy="276999"/>
          </a:xfrm>
          <a:prstGeom prst="rect">
            <a:avLst/>
          </a:prstGeom>
          <a:noFill/>
        </p:spPr>
        <p:txBody>
          <a:bodyPr wrap="none" rtlCol="0">
            <a:spAutoFit/>
          </a:bodyPr>
          <a:lstStyle/>
          <a:p>
            <a:r>
              <a:rPr kumimoji="1" lang="ja-JP" altLang="en-US" sz="1200" dirty="0">
                <a:latin typeface="たぬき油性マジック" panose="02000600000000000000" pitchFamily="2" charset="-128"/>
                <a:ea typeface="たぬき油性マジック" panose="02000600000000000000" pitchFamily="2" charset="-128"/>
              </a:rPr>
              <a:t>致命的</a:t>
            </a:r>
          </a:p>
        </p:txBody>
      </p:sp>
      <p:sp>
        <p:nvSpPr>
          <p:cNvPr id="7" name="テキスト ボックス 6">
            <a:extLst>
              <a:ext uri="{FF2B5EF4-FFF2-40B4-BE49-F238E27FC236}">
                <a16:creationId xmlns:a16="http://schemas.microsoft.com/office/drawing/2014/main" id="{D6EE4F8E-AD28-45B2-8692-5A0240345648}"/>
              </a:ext>
            </a:extLst>
          </p:cNvPr>
          <p:cNvSpPr txBox="1"/>
          <p:nvPr/>
        </p:nvSpPr>
        <p:spPr>
          <a:xfrm>
            <a:off x="5149850" y="2909500"/>
            <a:ext cx="646331" cy="461665"/>
          </a:xfrm>
          <a:prstGeom prst="rect">
            <a:avLst/>
          </a:prstGeom>
          <a:noFill/>
        </p:spPr>
        <p:txBody>
          <a:bodyPr wrap="none" rtlCol="0">
            <a:spAutoFit/>
          </a:bodyPr>
          <a:lstStyle/>
          <a:p>
            <a:r>
              <a:rPr lang="ja-JP" altLang="en-US" sz="1200" dirty="0">
                <a:latin typeface="たぬき油性マジック" panose="02000600000000000000" pitchFamily="2" charset="-128"/>
                <a:ea typeface="たぬき油性マジック" panose="02000600000000000000" pitchFamily="2" charset="-128"/>
              </a:rPr>
              <a:t>非常に</a:t>
            </a:r>
            <a:endParaRPr lang="en-US" altLang="ja-JP" sz="1200" dirty="0">
              <a:latin typeface="たぬき油性マジック" panose="02000600000000000000" pitchFamily="2" charset="-128"/>
              <a:ea typeface="たぬき油性マジック" panose="02000600000000000000" pitchFamily="2" charset="-128"/>
            </a:endParaRPr>
          </a:p>
          <a:p>
            <a:r>
              <a:rPr lang="ja-JP" altLang="en-US" sz="1200" dirty="0">
                <a:latin typeface="たぬき油性マジック" panose="02000600000000000000" pitchFamily="2" charset="-128"/>
                <a:ea typeface="たぬき油性マジック" panose="02000600000000000000" pitchFamily="2" charset="-128"/>
              </a:rPr>
              <a:t>重要</a:t>
            </a:r>
            <a:endParaRPr kumimoji="1" lang="ja-JP" altLang="en-US" sz="1200" dirty="0">
              <a:latin typeface="たぬき油性マジック" panose="02000600000000000000" pitchFamily="2" charset="-128"/>
              <a:ea typeface="たぬき油性マジック" panose="02000600000000000000" pitchFamily="2" charset="-128"/>
            </a:endParaRPr>
          </a:p>
        </p:txBody>
      </p:sp>
      <p:sp>
        <p:nvSpPr>
          <p:cNvPr id="8" name="テキスト ボックス 7">
            <a:extLst>
              <a:ext uri="{FF2B5EF4-FFF2-40B4-BE49-F238E27FC236}">
                <a16:creationId xmlns:a16="http://schemas.microsoft.com/office/drawing/2014/main" id="{D7968E46-2BCF-4C35-873B-DB9E3305AD6B}"/>
              </a:ext>
            </a:extLst>
          </p:cNvPr>
          <p:cNvSpPr txBox="1"/>
          <p:nvPr/>
        </p:nvSpPr>
        <p:spPr>
          <a:xfrm>
            <a:off x="5149850" y="3814045"/>
            <a:ext cx="505267" cy="461665"/>
          </a:xfrm>
          <a:prstGeom prst="rect">
            <a:avLst/>
          </a:prstGeom>
          <a:noFill/>
        </p:spPr>
        <p:txBody>
          <a:bodyPr wrap="none" rtlCol="0">
            <a:spAutoFit/>
          </a:bodyPr>
          <a:lstStyle/>
          <a:p>
            <a:r>
              <a:rPr lang="ja-JP" altLang="en-US" sz="1200" dirty="0">
                <a:latin typeface="たぬき油性マジック" panose="02000600000000000000" pitchFamily="2" charset="-128"/>
                <a:ea typeface="たぬき油性マジック" panose="02000600000000000000" pitchFamily="2" charset="-128"/>
              </a:rPr>
              <a:t>やや</a:t>
            </a:r>
            <a:endParaRPr lang="en-US" altLang="ja-JP" sz="1200" dirty="0">
              <a:latin typeface="たぬき油性マジック" panose="02000600000000000000" pitchFamily="2" charset="-128"/>
              <a:ea typeface="たぬき油性マジック" panose="02000600000000000000" pitchFamily="2" charset="-128"/>
            </a:endParaRPr>
          </a:p>
          <a:p>
            <a:r>
              <a:rPr lang="ja-JP" altLang="en-US" sz="1200" dirty="0">
                <a:latin typeface="たぬき油性マジック" panose="02000600000000000000" pitchFamily="2" charset="-128"/>
                <a:ea typeface="たぬき油性マジック" panose="02000600000000000000" pitchFamily="2" charset="-128"/>
              </a:rPr>
              <a:t>重要</a:t>
            </a:r>
            <a:endParaRPr kumimoji="1" lang="ja-JP" altLang="en-US" sz="1200" dirty="0">
              <a:latin typeface="たぬき油性マジック" panose="02000600000000000000" pitchFamily="2" charset="-128"/>
              <a:ea typeface="たぬき油性マジック" panose="02000600000000000000" pitchFamily="2" charset="-128"/>
            </a:endParaRPr>
          </a:p>
        </p:txBody>
      </p:sp>
      <p:sp>
        <p:nvSpPr>
          <p:cNvPr id="9" name="テキスト ボックス 8">
            <a:extLst>
              <a:ext uri="{FF2B5EF4-FFF2-40B4-BE49-F238E27FC236}">
                <a16:creationId xmlns:a16="http://schemas.microsoft.com/office/drawing/2014/main" id="{711FA8AE-9606-41F6-9A67-8595D7B02795}"/>
              </a:ext>
            </a:extLst>
          </p:cNvPr>
          <p:cNvSpPr txBox="1"/>
          <p:nvPr/>
        </p:nvSpPr>
        <p:spPr>
          <a:xfrm>
            <a:off x="5149850" y="4718590"/>
            <a:ext cx="492443" cy="461665"/>
          </a:xfrm>
          <a:prstGeom prst="rect">
            <a:avLst/>
          </a:prstGeom>
          <a:noFill/>
        </p:spPr>
        <p:txBody>
          <a:bodyPr wrap="none" rtlCol="0">
            <a:spAutoFit/>
          </a:bodyPr>
          <a:lstStyle/>
          <a:p>
            <a:r>
              <a:rPr lang="ja-JP" altLang="en-US" sz="1200" dirty="0">
                <a:latin typeface="たぬき油性マジック" panose="02000600000000000000" pitchFamily="2" charset="-128"/>
                <a:ea typeface="たぬき油性マジック" panose="02000600000000000000" pitchFamily="2" charset="-128"/>
              </a:rPr>
              <a:t>少し</a:t>
            </a:r>
            <a:endParaRPr lang="en-US" altLang="ja-JP" sz="1200" dirty="0">
              <a:latin typeface="たぬき油性マジック" panose="02000600000000000000" pitchFamily="2" charset="-128"/>
              <a:ea typeface="たぬき油性マジック" panose="02000600000000000000" pitchFamily="2" charset="-128"/>
            </a:endParaRPr>
          </a:p>
          <a:p>
            <a:r>
              <a:rPr lang="ja-JP" altLang="en-US" sz="1200" dirty="0">
                <a:latin typeface="たぬき油性マジック" panose="02000600000000000000" pitchFamily="2" charset="-128"/>
                <a:ea typeface="たぬき油性マジック" panose="02000600000000000000" pitchFamily="2" charset="-128"/>
              </a:rPr>
              <a:t>重要</a:t>
            </a:r>
            <a:endParaRPr kumimoji="1" lang="ja-JP" altLang="en-US" sz="1200" dirty="0">
              <a:latin typeface="たぬき油性マジック" panose="02000600000000000000" pitchFamily="2" charset="-128"/>
              <a:ea typeface="たぬき油性マジック" panose="02000600000000000000" pitchFamily="2" charset="-128"/>
            </a:endParaRPr>
          </a:p>
        </p:txBody>
      </p:sp>
      <p:sp>
        <p:nvSpPr>
          <p:cNvPr id="10" name="テキスト ボックス 9">
            <a:extLst>
              <a:ext uri="{FF2B5EF4-FFF2-40B4-BE49-F238E27FC236}">
                <a16:creationId xmlns:a16="http://schemas.microsoft.com/office/drawing/2014/main" id="{50B55C2A-196D-4A57-AECB-A99735E61995}"/>
              </a:ext>
            </a:extLst>
          </p:cNvPr>
          <p:cNvSpPr txBox="1"/>
          <p:nvPr/>
        </p:nvSpPr>
        <p:spPr>
          <a:xfrm>
            <a:off x="5149850" y="5407354"/>
            <a:ext cx="832279" cy="461665"/>
          </a:xfrm>
          <a:prstGeom prst="rect">
            <a:avLst/>
          </a:prstGeom>
          <a:noFill/>
        </p:spPr>
        <p:txBody>
          <a:bodyPr wrap="none" rtlCol="0">
            <a:spAutoFit/>
          </a:bodyPr>
          <a:lstStyle/>
          <a:p>
            <a:r>
              <a:rPr lang="ja-JP" altLang="en-US" sz="1200" dirty="0">
                <a:latin typeface="たぬき油性マジック" panose="02000600000000000000" pitchFamily="2" charset="-128"/>
                <a:ea typeface="たぬき油性マジック" panose="02000600000000000000" pitchFamily="2" charset="-128"/>
              </a:rPr>
              <a:t>重要</a:t>
            </a:r>
            <a:endParaRPr lang="en-US" altLang="ja-JP" sz="1200" dirty="0">
              <a:latin typeface="たぬき油性マジック" panose="02000600000000000000" pitchFamily="2" charset="-128"/>
              <a:ea typeface="たぬき油性マジック" panose="02000600000000000000" pitchFamily="2" charset="-128"/>
            </a:endParaRPr>
          </a:p>
          <a:p>
            <a:r>
              <a:rPr lang="ja-JP" altLang="en-US" sz="1200" dirty="0">
                <a:latin typeface="たぬき油性マジック" panose="02000600000000000000" pitchFamily="2" charset="-128"/>
                <a:ea typeface="たぬき油性マジック" panose="02000600000000000000" pitchFamily="2" charset="-128"/>
              </a:rPr>
              <a:t>ではない</a:t>
            </a:r>
            <a:endParaRPr kumimoji="1" lang="ja-JP" altLang="en-US" sz="1200" dirty="0">
              <a:latin typeface="たぬき油性マジック" panose="02000600000000000000" pitchFamily="2" charset="-128"/>
              <a:ea typeface="たぬき油性マジック" panose="02000600000000000000" pitchFamily="2" charset="-128"/>
            </a:endParaRPr>
          </a:p>
        </p:txBody>
      </p:sp>
      <p:sp>
        <p:nvSpPr>
          <p:cNvPr id="11" name="テキスト ボックス 10">
            <a:extLst>
              <a:ext uri="{FF2B5EF4-FFF2-40B4-BE49-F238E27FC236}">
                <a16:creationId xmlns:a16="http://schemas.microsoft.com/office/drawing/2014/main" id="{5A61F3F5-9292-4D55-A7BA-247AF21B4B76}"/>
              </a:ext>
            </a:extLst>
          </p:cNvPr>
          <p:cNvSpPr txBox="1"/>
          <p:nvPr/>
        </p:nvSpPr>
        <p:spPr>
          <a:xfrm rot="18785871">
            <a:off x="1903964" y="5925514"/>
            <a:ext cx="643125" cy="276999"/>
          </a:xfrm>
          <a:prstGeom prst="rect">
            <a:avLst/>
          </a:prstGeom>
          <a:noFill/>
        </p:spPr>
        <p:txBody>
          <a:bodyPr wrap="none" rtlCol="0">
            <a:spAutoFit/>
          </a:bodyPr>
          <a:lstStyle/>
          <a:p>
            <a:r>
              <a:rPr kumimoji="1" lang="ja-JP" altLang="en-US" sz="1200" dirty="0">
                <a:latin typeface="たぬき油性マジック" panose="02000600000000000000" pitchFamily="2" charset="-128"/>
                <a:ea typeface="たぬき油性マジック" panose="02000600000000000000" pitchFamily="2" charset="-128"/>
              </a:rPr>
              <a:t>すべて</a:t>
            </a:r>
          </a:p>
        </p:txBody>
      </p:sp>
      <p:sp>
        <p:nvSpPr>
          <p:cNvPr id="12" name="テキスト ボックス 11">
            <a:extLst>
              <a:ext uri="{FF2B5EF4-FFF2-40B4-BE49-F238E27FC236}">
                <a16:creationId xmlns:a16="http://schemas.microsoft.com/office/drawing/2014/main" id="{99A48F3C-9D88-432F-B977-84E82CAE387A}"/>
              </a:ext>
            </a:extLst>
          </p:cNvPr>
          <p:cNvSpPr txBox="1"/>
          <p:nvPr/>
        </p:nvSpPr>
        <p:spPr>
          <a:xfrm rot="18785871">
            <a:off x="2376724" y="5860619"/>
            <a:ext cx="465379" cy="276999"/>
          </a:xfrm>
          <a:prstGeom prst="rect">
            <a:avLst/>
          </a:prstGeom>
          <a:noFill/>
        </p:spPr>
        <p:txBody>
          <a:bodyPr wrap="square" rtlCol="0">
            <a:spAutoFit/>
          </a:bodyPr>
          <a:lstStyle/>
          <a:p>
            <a:r>
              <a:rPr lang="en-US" altLang="ja-JP" sz="1200" dirty="0">
                <a:latin typeface="たぬき油性マジック" panose="02000600000000000000" pitchFamily="2" charset="-128"/>
                <a:ea typeface="たぬき油性マジック" panose="02000600000000000000" pitchFamily="2" charset="-128"/>
              </a:rPr>
              <a:t>ECP</a:t>
            </a:r>
            <a:endParaRPr kumimoji="1" lang="ja-JP" altLang="en-US" sz="1200" dirty="0">
              <a:latin typeface="たぬき油性マジック" panose="02000600000000000000" pitchFamily="2" charset="-128"/>
              <a:ea typeface="たぬき油性マジック" panose="02000600000000000000" pitchFamily="2" charset="-128"/>
            </a:endParaRPr>
          </a:p>
        </p:txBody>
      </p:sp>
      <p:sp>
        <p:nvSpPr>
          <p:cNvPr id="13" name="テキスト ボックス 12">
            <a:extLst>
              <a:ext uri="{FF2B5EF4-FFF2-40B4-BE49-F238E27FC236}">
                <a16:creationId xmlns:a16="http://schemas.microsoft.com/office/drawing/2014/main" id="{E945CEDB-D388-4C14-A989-878DEC7E0DFE}"/>
              </a:ext>
            </a:extLst>
          </p:cNvPr>
          <p:cNvSpPr txBox="1"/>
          <p:nvPr/>
        </p:nvSpPr>
        <p:spPr>
          <a:xfrm rot="18785871">
            <a:off x="2656347" y="5883526"/>
            <a:ext cx="528123" cy="276999"/>
          </a:xfrm>
          <a:prstGeom prst="rect">
            <a:avLst/>
          </a:prstGeom>
          <a:noFill/>
        </p:spPr>
        <p:txBody>
          <a:bodyPr wrap="square" rtlCol="0">
            <a:spAutoFit/>
          </a:bodyPr>
          <a:lstStyle/>
          <a:p>
            <a:r>
              <a:rPr kumimoji="1" lang="en-US" altLang="ja-JP" sz="1200" dirty="0">
                <a:latin typeface="たぬき油性マジック" panose="02000600000000000000" pitchFamily="2" charset="-128"/>
                <a:ea typeface="たぬき油性マジック" panose="02000600000000000000" pitchFamily="2" charset="-128"/>
              </a:rPr>
              <a:t>NNSA</a:t>
            </a:r>
            <a:endParaRPr kumimoji="1" lang="ja-JP" altLang="en-US" sz="1200" dirty="0">
              <a:latin typeface="たぬき油性マジック" panose="02000600000000000000" pitchFamily="2" charset="-128"/>
              <a:ea typeface="たぬき油性マジック" panose="02000600000000000000" pitchFamily="2" charset="-128"/>
            </a:endParaRPr>
          </a:p>
        </p:txBody>
      </p:sp>
      <p:sp>
        <p:nvSpPr>
          <p:cNvPr id="14" name="テキスト ボックス 13">
            <a:extLst>
              <a:ext uri="{FF2B5EF4-FFF2-40B4-BE49-F238E27FC236}">
                <a16:creationId xmlns:a16="http://schemas.microsoft.com/office/drawing/2014/main" id="{F5B440A0-8188-4771-947D-9A0456FA189A}"/>
              </a:ext>
            </a:extLst>
          </p:cNvPr>
          <p:cNvSpPr txBox="1"/>
          <p:nvPr/>
        </p:nvSpPr>
        <p:spPr>
          <a:xfrm rot="18785871">
            <a:off x="2974698" y="5883526"/>
            <a:ext cx="528123" cy="276999"/>
          </a:xfrm>
          <a:prstGeom prst="rect">
            <a:avLst/>
          </a:prstGeom>
          <a:noFill/>
        </p:spPr>
        <p:txBody>
          <a:bodyPr wrap="square" rtlCol="0">
            <a:spAutoFit/>
          </a:bodyPr>
          <a:lstStyle/>
          <a:p>
            <a:r>
              <a:rPr lang="en-US" altLang="ja-JP" sz="1200" dirty="0">
                <a:latin typeface="たぬき油性マジック" panose="02000600000000000000" pitchFamily="2" charset="-128"/>
                <a:ea typeface="たぬき油性マジック" panose="02000600000000000000" pitchFamily="2" charset="-128"/>
              </a:rPr>
              <a:t>ASCR</a:t>
            </a:r>
            <a:endParaRPr kumimoji="1" lang="ja-JP" altLang="en-US" sz="1200" dirty="0">
              <a:latin typeface="たぬき油性マジック" panose="02000600000000000000" pitchFamily="2" charset="-128"/>
              <a:ea typeface="たぬき油性マジック" panose="02000600000000000000" pitchFamily="2" charset="-128"/>
            </a:endParaRPr>
          </a:p>
        </p:txBody>
      </p:sp>
      <p:sp>
        <p:nvSpPr>
          <p:cNvPr id="15" name="テキスト ボックス 14">
            <a:extLst>
              <a:ext uri="{FF2B5EF4-FFF2-40B4-BE49-F238E27FC236}">
                <a16:creationId xmlns:a16="http://schemas.microsoft.com/office/drawing/2014/main" id="{A9149EDF-C8E8-4CAE-A971-1823E27D2ACB}"/>
              </a:ext>
            </a:extLst>
          </p:cNvPr>
          <p:cNvSpPr txBox="1"/>
          <p:nvPr/>
        </p:nvSpPr>
        <p:spPr>
          <a:xfrm rot="18785871">
            <a:off x="3268867" y="5893370"/>
            <a:ext cx="528123" cy="276999"/>
          </a:xfrm>
          <a:prstGeom prst="rect">
            <a:avLst/>
          </a:prstGeom>
          <a:noFill/>
        </p:spPr>
        <p:txBody>
          <a:bodyPr wrap="square" rtlCol="0">
            <a:spAutoFit/>
          </a:bodyPr>
          <a:lstStyle/>
          <a:p>
            <a:r>
              <a:rPr kumimoji="1" lang="ja-JP" altLang="en-US" sz="1200" dirty="0">
                <a:latin typeface="たぬき油性マジック" panose="02000600000000000000" pitchFamily="2" charset="-128"/>
                <a:ea typeface="たぬき油性マジック" panose="02000600000000000000" pitchFamily="2" charset="-128"/>
              </a:rPr>
              <a:t>企業</a:t>
            </a:r>
          </a:p>
        </p:txBody>
      </p:sp>
      <p:sp>
        <p:nvSpPr>
          <p:cNvPr id="16" name="テキスト ボックス 15">
            <a:extLst>
              <a:ext uri="{FF2B5EF4-FFF2-40B4-BE49-F238E27FC236}">
                <a16:creationId xmlns:a16="http://schemas.microsoft.com/office/drawing/2014/main" id="{D61FAD10-E59D-4913-A2E1-A17909E996EC}"/>
              </a:ext>
            </a:extLst>
          </p:cNvPr>
          <p:cNvSpPr txBox="1"/>
          <p:nvPr/>
        </p:nvSpPr>
        <p:spPr>
          <a:xfrm rot="18785871">
            <a:off x="3563782" y="5903214"/>
            <a:ext cx="528123" cy="276999"/>
          </a:xfrm>
          <a:prstGeom prst="rect">
            <a:avLst/>
          </a:prstGeom>
          <a:noFill/>
        </p:spPr>
        <p:txBody>
          <a:bodyPr wrap="square" rtlCol="0">
            <a:spAutoFit/>
          </a:bodyPr>
          <a:lstStyle/>
          <a:p>
            <a:r>
              <a:rPr lang="ja-JP" altLang="en-US" sz="1200" dirty="0">
                <a:latin typeface="たぬき油性マジック" panose="02000600000000000000" pitchFamily="2" charset="-128"/>
                <a:ea typeface="たぬき油性マジック" panose="02000600000000000000" pitchFamily="2" charset="-128"/>
              </a:rPr>
              <a:t>大学</a:t>
            </a:r>
            <a:endParaRPr kumimoji="1" lang="ja-JP" altLang="en-US" sz="1200" dirty="0">
              <a:latin typeface="たぬき油性マジック" panose="02000600000000000000" pitchFamily="2" charset="-128"/>
              <a:ea typeface="たぬき油性マジック" panose="02000600000000000000" pitchFamily="2" charset="-128"/>
            </a:endParaRPr>
          </a:p>
        </p:txBody>
      </p:sp>
      <p:sp>
        <p:nvSpPr>
          <p:cNvPr id="17" name="テキスト ボックス 16">
            <a:extLst>
              <a:ext uri="{FF2B5EF4-FFF2-40B4-BE49-F238E27FC236}">
                <a16:creationId xmlns:a16="http://schemas.microsoft.com/office/drawing/2014/main" id="{9F27C841-BFD9-4BD7-9857-0A231485CD23}"/>
              </a:ext>
            </a:extLst>
          </p:cNvPr>
          <p:cNvSpPr txBox="1"/>
          <p:nvPr/>
        </p:nvSpPr>
        <p:spPr>
          <a:xfrm rot="18785871">
            <a:off x="3562834" y="6029682"/>
            <a:ext cx="1008557" cy="461665"/>
          </a:xfrm>
          <a:prstGeom prst="rect">
            <a:avLst/>
          </a:prstGeom>
          <a:noFill/>
        </p:spPr>
        <p:txBody>
          <a:bodyPr wrap="square" rtlCol="0">
            <a:spAutoFit/>
          </a:bodyPr>
          <a:lstStyle/>
          <a:p>
            <a:r>
              <a:rPr kumimoji="1" lang="ja-JP" altLang="en-US" sz="1200" dirty="0">
                <a:latin typeface="たぬき油性マジック" panose="02000600000000000000" pitchFamily="2" charset="-128"/>
                <a:ea typeface="たぬき油性マジック" panose="02000600000000000000" pitchFamily="2" charset="-128"/>
              </a:rPr>
              <a:t>パブリックラボ</a:t>
            </a:r>
          </a:p>
        </p:txBody>
      </p:sp>
      <p:sp>
        <p:nvSpPr>
          <p:cNvPr id="18" name="テキスト ボックス 17">
            <a:extLst>
              <a:ext uri="{FF2B5EF4-FFF2-40B4-BE49-F238E27FC236}">
                <a16:creationId xmlns:a16="http://schemas.microsoft.com/office/drawing/2014/main" id="{F29361C1-E6AE-48DB-A4C8-D85F5FA3CFD8}"/>
              </a:ext>
            </a:extLst>
          </p:cNvPr>
          <p:cNvSpPr txBox="1"/>
          <p:nvPr/>
        </p:nvSpPr>
        <p:spPr>
          <a:xfrm>
            <a:off x="342900" y="2185411"/>
            <a:ext cx="1882626" cy="3631763"/>
          </a:xfrm>
          <a:prstGeom prst="rect">
            <a:avLst/>
          </a:prstGeom>
          <a:noFill/>
        </p:spPr>
        <p:txBody>
          <a:bodyPr wrap="square" rtlCol="0">
            <a:spAutoFit/>
          </a:bodyPr>
          <a:lstStyle/>
          <a:p>
            <a:pPr algn="r"/>
            <a:r>
              <a:rPr kumimoji="1" lang="ja-JP" altLang="en-US" sz="1000" dirty="0">
                <a:latin typeface="たぬき油性マジック" panose="02000600000000000000" pitchFamily="2" charset="-128"/>
                <a:ea typeface="たぬき油性マジック" panose="02000600000000000000" pitchFamily="2" charset="-128"/>
              </a:rPr>
              <a:t>既存インストールの再利用</a:t>
            </a:r>
            <a:endParaRPr kumimoji="1" lang="en-US" altLang="ja-JP" sz="1000" dirty="0">
              <a:latin typeface="たぬき油性マジック" panose="02000600000000000000" pitchFamily="2" charset="-128"/>
              <a:ea typeface="たぬき油性マジック" panose="02000600000000000000" pitchFamily="2" charset="-128"/>
            </a:endParaRPr>
          </a:p>
          <a:p>
            <a:pPr algn="r"/>
            <a:endParaRPr kumimoji="1" lang="en-US" altLang="ja-JP" sz="1000" dirty="0">
              <a:latin typeface="たぬき油性マジック" panose="02000600000000000000" pitchFamily="2" charset="-128"/>
              <a:ea typeface="たぬき油性マジック" panose="02000600000000000000" pitchFamily="2" charset="-128"/>
            </a:endParaRPr>
          </a:p>
          <a:p>
            <a:pPr algn="r"/>
            <a:r>
              <a:rPr kumimoji="1" lang="ja-JP" altLang="en-US" sz="1000" dirty="0">
                <a:latin typeface="たぬき油性マジック" panose="02000600000000000000" pitchFamily="2" charset="-128"/>
                <a:ea typeface="たぬき油性マジック" panose="02000600000000000000" pitchFamily="2" charset="-128"/>
              </a:rPr>
              <a:t>新しい </a:t>
            </a:r>
            <a:r>
              <a:rPr kumimoji="1" lang="en-US" altLang="ja-JP" sz="1000" dirty="0" err="1">
                <a:latin typeface="たぬき油性マジック" panose="02000600000000000000" pitchFamily="2" charset="-128"/>
                <a:ea typeface="たぬき油性マジック" panose="02000600000000000000" pitchFamily="2" charset="-128"/>
              </a:rPr>
              <a:t>concretizer</a:t>
            </a:r>
            <a:endParaRPr kumimoji="1" lang="en-US" altLang="ja-JP" sz="1000" dirty="0">
              <a:latin typeface="たぬき油性マジック" panose="02000600000000000000" pitchFamily="2" charset="-128"/>
              <a:ea typeface="たぬき油性マジック" panose="02000600000000000000" pitchFamily="2" charset="-128"/>
            </a:endParaRPr>
          </a:p>
          <a:p>
            <a:pPr algn="r"/>
            <a:endParaRPr kumimoji="1" lang="en-US" altLang="ja-JP" sz="1000" dirty="0">
              <a:latin typeface="たぬき油性マジック" panose="02000600000000000000" pitchFamily="2" charset="-128"/>
              <a:ea typeface="たぬき油性マジック" panose="02000600000000000000" pitchFamily="2" charset="-128"/>
            </a:endParaRPr>
          </a:p>
          <a:p>
            <a:pPr algn="r"/>
            <a:r>
              <a:rPr kumimoji="1" lang="ja-JP" altLang="en-US" sz="1000" dirty="0">
                <a:latin typeface="たぬき油性マジック" panose="02000600000000000000" pitchFamily="2" charset="-128"/>
                <a:ea typeface="たぬき油性マジック" panose="02000600000000000000" pitchFamily="2" charset="-128"/>
              </a:rPr>
              <a:t>フラグ操作改良</a:t>
            </a:r>
            <a:endParaRPr kumimoji="1" lang="en-US" altLang="ja-JP" sz="1000" dirty="0">
              <a:latin typeface="たぬき油性マジック" panose="02000600000000000000" pitchFamily="2" charset="-128"/>
              <a:ea typeface="たぬき油性マジック" panose="02000600000000000000" pitchFamily="2" charset="-128"/>
            </a:endParaRPr>
          </a:p>
          <a:p>
            <a:pPr algn="r"/>
            <a:endParaRPr kumimoji="1" lang="en-US" altLang="ja-JP" sz="1000" dirty="0">
              <a:latin typeface="たぬき油性マジック" panose="02000600000000000000" pitchFamily="2" charset="-128"/>
              <a:ea typeface="たぬき油性マジック" panose="02000600000000000000" pitchFamily="2" charset="-128"/>
            </a:endParaRPr>
          </a:p>
          <a:p>
            <a:pPr algn="r"/>
            <a:r>
              <a:rPr lang="ja-JP" altLang="en-US" sz="1000" dirty="0">
                <a:latin typeface="たぬき油性マジック" panose="02000600000000000000" pitchFamily="2" charset="-128"/>
                <a:ea typeface="たぬき油性マジック" panose="02000600000000000000" pitchFamily="2" charset="-128"/>
              </a:rPr>
              <a:t>開発サポート改良</a:t>
            </a:r>
            <a:endParaRPr lang="en-US" altLang="ja-JP" sz="1000" dirty="0">
              <a:latin typeface="たぬき油性マジック" panose="02000600000000000000" pitchFamily="2" charset="-128"/>
              <a:ea typeface="たぬき油性マジック" panose="02000600000000000000" pitchFamily="2" charset="-128"/>
            </a:endParaRPr>
          </a:p>
          <a:p>
            <a:pPr algn="r"/>
            <a:endParaRPr lang="en-US" altLang="ja-JP" sz="1000" dirty="0">
              <a:latin typeface="たぬき油性マジック" panose="02000600000000000000" pitchFamily="2" charset="-128"/>
              <a:ea typeface="たぬき油性マジック" panose="02000600000000000000" pitchFamily="2" charset="-128"/>
            </a:endParaRPr>
          </a:p>
          <a:p>
            <a:pPr algn="r"/>
            <a:r>
              <a:rPr kumimoji="1" lang="ja-JP" altLang="en-US" sz="1000" dirty="0">
                <a:latin typeface="たぬき油性マジック" panose="02000600000000000000" pitchFamily="2" charset="-128"/>
                <a:ea typeface="たぬき油性マジック" panose="02000600000000000000" pitchFamily="2" charset="-128"/>
              </a:rPr>
              <a:t>開発ビルドの分離</a:t>
            </a:r>
            <a:endParaRPr kumimoji="1" lang="en-US" altLang="ja-JP" sz="1000" dirty="0">
              <a:latin typeface="たぬき油性マジック" panose="02000600000000000000" pitchFamily="2" charset="-128"/>
              <a:ea typeface="たぬき油性マジック" panose="02000600000000000000" pitchFamily="2" charset="-128"/>
            </a:endParaRPr>
          </a:p>
          <a:p>
            <a:pPr algn="r"/>
            <a:endParaRPr kumimoji="1" lang="en-US" altLang="ja-JP" sz="1000" dirty="0">
              <a:latin typeface="たぬき油性マジック" panose="02000600000000000000" pitchFamily="2" charset="-128"/>
              <a:ea typeface="たぬき油性マジック" panose="02000600000000000000" pitchFamily="2" charset="-128"/>
            </a:endParaRPr>
          </a:p>
          <a:p>
            <a:pPr algn="r"/>
            <a:r>
              <a:rPr lang="ja-JP" altLang="en-US" sz="1000" dirty="0">
                <a:latin typeface="たぬき油性マジック" panose="02000600000000000000" pitchFamily="2" charset="-128"/>
                <a:ea typeface="たぬき油性マジック" panose="02000600000000000000" pitchFamily="2" charset="-128"/>
              </a:rPr>
              <a:t>言語仮想化</a:t>
            </a:r>
            <a:endParaRPr lang="en-US" altLang="ja-JP" sz="1000" dirty="0">
              <a:latin typeface="たぬき油性マジック" panose="02000600000000000000" pitchFamily="2" charset="-128"/>
              <a:ea typeface="たぬき油性マジック" panose="02000600000000000000" pitchFamily="2" charset="-128"/>
            </a:endParaRPr>
          </a:p>
          <a:p>
            <a:pPr algn="r"/>
            <a:endParaRPr lang="en-US" altLang="ja-JP" sz="1000" dirty="0">
              <a:latin typeface="たぬき油性マジック" panose="02000600000000000000" pitchFamily="2" charset="-128"/>
              <a:ea typeface="たぬき油性マジック" panose="02000600000000000000" pitchFamily="2" charset="-128"/>
            </a:endParaRPr>
          </a:p>
          <a:p>
            <a:pPr algn="r"/>
            <a:r>
              <a:rPr kumimoji="1" lang="ja-JP" altLang="en-US" sz="1000" dirty="0">
                <a:latin typeface="たぬき油性マジック" panose="02000600000000000000" pitchFamily="2" charset="-128"/>
                <a:ea typeface="たぬき油性マジック" panose="02000600000000000000" pitchFamily="2" charset="-128"/>
              </a:rPr>
              <a:t>パッケージマネジャ通知</a:t>
            </a:r>
            <a:endParaRPr kumimoji="1" lang="en-US" altLang="ja-JP" sz="1000" dirty="0">
              <a:latin typeface="たぬき油性マジック" panose="02000600000000000000" pitchFamily="2" charset="-128"/>
              <a:ea typeface="たぬき油性マジック" panose="02000600000000000000" pitchFamily="2" charset="-128"/>
            </a:endParaRPr>
          </a:p>
          <a:p>
            <a:pPr algn="r"/>
            <a:endParaRPr kumimoji="1" lang="en-US" altLang="ja-JP" sz="1000" dirty="0">
              <a:latin typeface="たぬき油性マジック" panose="02000600000000000000" pitchFamily="2" charset="-128"/>
              <a:ea typeface="たぬき油性マジック" panose="02000600000000000000" pitchFamily="2" charset="-128"/>
            </a:endParaRPr>
          </a:p>
          <a:p>
            <a:pPr algn="r"/>
            <a:r>
              <a:rPr lang="ja-JP" altLang="en-US" sz="1000" dirty="0">
                <a:latin typeface="たぬき油性マジック" panose="02000600000000000000" pitchFamily="2" charset="-128"/>
                <a:ea typeface="たぬき油性マジック" panose="02000600000000000000" pitchFamily="2" charset="-128"/>
              </a:rPr>
              <a:t>ビルドテスト</a:t>
            </a:r>
            <a:r>
              <a:rPr lang="en-US" altLang="ja-JP" sz="1000" dirty="0">
                <a:latin typeface="たぬき油性マジック" panose="02000600000000000000" pitchFamily="2" charset="-128"/>
                <a:ea typeface="たぬき油性マジック" panose="02000600000000000000" pitchFamily="2" charset="-128"/>
              </a:rPr>
              <a:t>(CI)</a:t>
            </a:r>
          </a:p>
          <a:p>
            <a:pPr algn="r"/>
            <a:endParaRPr lang="en-US" altLang="ja-JP" sz="1000" dirty="0">
              <a:latin typeface="たぬき油性マジック" panose="02000600000000000000" pitchFamily="2" charset="-128"/>
              <a:ea typeface="たぬき油性マジック" panose="02000600000000000000" pitchFamily="2" charset="-128"/>
            </a:endParaRPr>
          </a:p>
          <a:p>
            <a:pPr algn="r"/>
            <a:r>
              <a:rPr kumimoji="1" lang="ja-JP" altLang="en-US" sz="1000" dirty="0">
                <a:latin typeface="たぬき油性マジック" panose="02000600000000000000" pitchFamily="2" charset="-128"/>
                <a:ea typeface="たぬき油性マジック" panose="02000600000000000000" pitchFamily="2" charset="-128"/>
              </a:rPr>
              <a:t>バイナリ最適化</a:t>
            </a:r>
            <a:endParaRPr kumimoji="1" lang="en-US" altLang="ja-JP" sz="1000" dirty="0">
              <a:latin typeface="たぬき油性マジック" panose="02000600000000000000" pitchFamily="2" charset="-128"/>
              <a:ea typeface="たぬき油性マジック" panose="02000600000000000000" pitchFamily="2" charset="-128"/>
            </a:endParaRPr>
          </a:p>
          <a:p>
            <a:pPr algn="r"/>
            <a:endParaRPr kumimoji="1" lang="en-US" altLang="ja-JP" sz="1000" dirty="0">
              <a:latin typeface="たぬき油性マジック" panose="02000600000000000000" pitchFamily="2" charset="-128"/>
              <a:ea typeface="たぬき油性マジック" panose="02000600000000000000" pitchFamily="2" charset="-128"/>
            </a:endParaRPr>
          </a:p>
          <a:p>
            <a:pPr algn="r"/>
            <a:r>
              <a:rPr lang="ja-JP" altLang="en-US" sz="1000" dirty="0">
                <a:latin typeface="たぬき油性マジック" panose="02000600000000000000" pitchFamily="2" charset="-128"/>
                <a:ea typeface="たぬき油性マジック" panose="02000600000000000000" pitchFamily="2" charset="-128"/>
              </a:rPr>
              <a:t>パッケージテスト</a:t>
            </a:r>
            <a:endParaRPr lang="en-US" altLang="ja-JP" sz="1000" dirty="0">
              <a:latin typeface="たぬき油性マジック" panose="02000600000000000000" pitchFamily="2" charset="-128"/>
              <a:ea typeface="たぬき油性マジック" panose="02000600000000000000" pitchFamily="2" charset="-128"/>
            </a:endParaRPr>
          </a:p>
          <a:p>
            <a:pPr algn="r"/>
            <a:endParaRPr lang="en-US" altLang="ja-JP" sz="1000" dirty="0">
              <a:latin typeface="たぬき油性マジック" panose="02000600000000000000" pitchFamily="2" charset="-128"/>
              <a:ea typeface="たぬき油性マジック" panose="02000600000000000000" pitchFamily="2" charset="-128"/>
            </a:endParaRPr>
          </a:p>
          <a:p>
            <a:pPr algn="r"/>
            <a:r>
              <a:rPr kumimoji="1" lang="ja-JP" altLang="en-US" sz="1000" dirty="0">
                <a:latin typeface="たぬき油性マジック" panose="02000600000000000000" pitchFamily="2" charset="-128"/>
                <a:ea typeface="たぬき油性マジック" panose="02000600000000000000" pitchFamily="2" charset="-128"/>
              </a:rPr>
              <a:t>クラウドインテグレーション</a:t>
            </a:r>
            <a:endParaRPr kumimoji="1" lang="en-US" altLang="ja-JP" sz="1000" dirty="0">
              <a:latin typeface="たぬき油性マジック" panose="02000600000000000000" pitchFamily="2" charset="-128"/>
              <a:ea typeface="たぬき油性マジック" panose="02000600000000000000" pitchFamily="2" charset="-128"/>
            </a:endParaRPr>
          </a:p>
          <a:p>
            <a:pPr algn="r"/>
            <a:endParaRPr kumimoji="1" lang="en-US" altLang="ja-JP" sz="1000" dirty="0">
              <a:latin typeface="たぬき油性マジック" panose="02000600000000000000" pitchFamily="2" charset="-128"/>
              <a:ea typeface="たぬき油性マジック" panose="02000600000000000000" pitchFamily="2" charset="-128"/>
            </a:endParaRPr>
          </a:p>
          <a:p>
            <a:pPr algn="r"/>
            <a:r>
              <a:rPr lang="en-US" altLang="ja-JP" sz="1000" dirty="0">
                <a:latin typeface="たぬき油性マジック" panose="02000600000000000000" pitchFamily="2" charset="-128"/>
                <a:ea typeface="たぬき油性マジック" panose="02000600000000000000" pitchFamily="2" charset="-128"/>
              </a:rPr>
              <a:t>Windows</a:t>
            </a:r>
            <a:r>
              <a:rPr lang="ja-JP" altLang="en-US" sz="1000" dirty="0">
                <a:latin typeface="たぬき油性マジック" panose="02000600000000000000" pitchFamily="2" charset="-128"/>
                <a:ea typeface="たぬき油性マジック" panose="02000600000000000000" pitchFamily="2" charset="-128"/>
              </a:rPr>
              <a:t>サポート</a:t>
            </a:r>
            <a:endParaRPr kumimoji="1" lang="ja-JP" altLang="en-US" sz="1000"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137177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09EFA4-5A93-4CAC-9477-600D741969C3}"/>
              </a:ext>
            </a:extLst>
          </p:cNvPr>
          <p:cNvSpPr>
            <a:spLocks noGrp="1"/>
          </p:cNvSpPr>
          <p:nvPr>
            <p:ph type="title"/>
          </p:nvPr>
        </p:nvSpPr>
        <p:spPr/>
        <p:txBody>
          <a:bodyPr/>
          <a:lstStyle/>
          <a:p>
            <a:r>
              <a:rPr kumimoji="1" lang="en-US" altLang="ja-JP" dirty="0">
                <a:latin typeface="たぬき油性マジック" panose="02000600000000000000" pitchFamily="2" charset="-128"/>
                <a:ea typeface="たぬき油性マジック" panose="02000600000000000000" pitchFamily="2" charset="-128"/>
              </a:rPr>
              <a:t>v0.17</a:t>
            </a:r>
            <a:r>
              <a:rPr lang="ja-JP" altLang="en-US" dirty="0">
                <a:latin typeface="たぬき油性マジック" panose="02000600000000000000" pitchFamily="2" charset="-128"/>
                <a:ea typeface="たぬき油性マジック" panose="02000600000000000000" pitchFamily="2" charset="-128"/>
              </a:rPr>
              <a:t>が</a:t>
            </a:r>
            <a:r>
              <a:rPr kumimoji="1" lang="ja-JP" altLang="en-US" dirty="0">
                <a:latin typeface="たぬき油性マジック" panose="02000600000000000000" pitchFamily="2" charset="-128"/>
                <a:ea typeface="たぬき油性マジック" panose="02000600000000000000" pitchFamily="2" charset="-128"/>
              </a:rPr>
              <a:t>まもなくリリース</a:t>
            </a:r>
          </a:p>
        </p:txBody>
      </p:sp>
      <p:sp>
        <p:nvSpPr>
          <p:cNvPr id="3" name="コンテンツ プレースホルダー 2">
            <a:extLst>
              <a:ext uri="{FF2B5EF4-FFF2-40B4-BE49-F238E27FC236}">
                <a16:creationId xmlns:a16="http://schemas.microsoft.com/office/drawing/2014/main" id="{50EB5BDA-67B0-4879-A6F8-4735435B0503}"/>
              </a:ext>
            </a:extLst>
          </p:cNvPr>
          <p:cNvSpPr>
            <a:spLocks noGrp="1"/>
          </p:cNvSpPr>
          <p:nvPr>
            <p:ph idx="1"/>
          </p:nvPr>
        </p:nvSpPr>
        <p:spPr/>
        <p:txBody>
          <a:bodyPr/>
          <a:lstStyle/>
          <a:p>
            <a:pPr marL="0" indent="0">
              <a:buNone/>
            </a:pPr>
            <a:r>
              <a:rPr kumimoji="1" lang="ja-JP" altLang="en-US" dirty="0">
                <a:latin typeface="たぬき油性マジック" panose="02000600000000000000" pitchFamily="2" charset="-128"/>
                <a:ea typeface="たぬき油性マジック" panose="02000600000000000000" pitchFamily="2" charset="-128"/>
              </a:rPr>
              <a:t>主なゴール</a:t>
            </a:r>
            <a:endParaRPr kumimoji="1" lang="en-US" altLang="ja-JP" dirty="0">
              <a:latin typeface="たぬき油性マジック" panose="02000600000000000000" pitchFamily="2" charset="-128"/>
              <a:ea typeface="たぬき油性マジック" panose="02000600000000000000" pitchFamily="2" charset="-128"/>
            </a:endParaRPr>
          </a:p>
          <a:p>
            <a:pPr marL="514350" indent="-514350">
              <a:buFont typeface="+mj-lt"/>
              <a:buAutoNum type="arabicPeriod"/>
            </a:pPr>
            <a:r>
              <a:rPr kumimoji="1" lang="ja-JP" altLang="en-US" dirty="0">
                <a:latin typeface="たぬき油性マジック" panose="02000600000000000000" pitchFamily="2" charset="-128"/>
                <a:ea typeface="たぬき油性マジック" panose="02000600000000000000" pitchFamily="2" charset="-128"/>
              </a:rPr>
              <a:t>旧 </a:t>
            </a:r>
            <a:r>
              <a:rPr kumimoji="1" lang="en-US" altLang="ja-JP" dirty="0" err="1">
                <a:latin typeface="たぬき油性マジック" panose="02000600000000000000" pitchFamily="2" charset="-128"/>
                <a:ea typeface="たぬき油性マジック" panose="02000600000000000000" pitchFamily="2" charset="-128"/>
              </a:rPr>
              <a:t>concretizer</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を削除し、新しい </a:t>
            </a:r>
            <a:r>
              <a:rPr kumimoji="1" lang="en-US" altLang="ja-JP" dirty="0" err="1">
                <a:latin typeface="たぬき油性マジック" panose="02000600000000000000" pitchFamily="2" charset="-128"/>
                <a:ea typeface="たぬき油性マジック" panose="02000600000000000000" pitchFamily="2" charset="-128"/>
              </a:rPr>
              <a:t>concretizer</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をデフォルトに</a:t>
            </a:r>
            <a:endParaRPr kumimoji="1" lang="en-US" altLang="ja-JP" dirty="0">
              <a:latin typeface="たぬき油性マジック" panose="02000600000000000000" pitchFamily="2" charset="-128"/>
              <a:ea typeface="たぬき油性マジック" panose="02000600000000000000" pitchFamily="2" charset="-128"/>
            </a:endParaRPr>
          </a:p>
          <a:p>
            <a:pPr marL="514350" indent="-514350">
              <a:buFont typeface="+mj-lt"/>
              <a:buAutoNum type="arabicPeriod"/>
            </a:pPr>
            <a:r>
              <a:rPr lang="ja-JP" altLang="en-US" dirty="0">
                <a:latin typeface="たぬき油性マジック" panose="02000600000000000000" pitchFamily="2" charset="-128"/>
                <a:ea typeface="たぬき油性マジック" panose="02000600000000000000" pitchFamily="2" charset="-128"/>
              </a:rPr>
              <a:t>バイナリキャッシュワークフローを改善・強化</a:t>
            </a:r>
            <a:endParaRPr lang="en-US" altLang="ja-JP" dirty="0">
              <a:latin typeface="たぬき油性マジック" panose="02000600000000000000" pitchFamily="2" charset="-128"/>
              <a:ea typeface="たぬき油性マジック" panose="02000600000000000000" pitchFamily="2" charset="-128"/>
            </a:endParaRPr>
          </a:p>
          <a:p>
            <a:pPr marL="514350" indent="-514350">
              <a:buFont typeface="+mj-lt"/>
              <a:buAutoNum type="arabicPeriod"/>
            </a:pPr>
            <a:r>
              <a:rPr kumimoji="1" lang="ja-JP" altLang="en-US" dirty="0">
                <a:latin typeface="たぬき油性マジック" panose="02000600000000000000" pitchFamily="2" charset="-128"/>
                <a:ea typeface="たぬき油性マジック" panose="02000600000000000000" pitchFamily="2" charset="-128"/>
              </a:rPr>
              <a:t>既存インストールパッケージおよびバイナリミラーの再利用を </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で最適化可能に</a:t>
            </a:r>
            <a:endParaRPr kumimoji="1" lang="en-US" altLang="ja-JP" dirty="0">
              <a:latin typeface="たぬき油性マジック" panose="02000600000000000000" pitchFamily="2" charset="-128"/>
              <a:ea typeface="たぬき油性マジック" panose="02000600000000000000" pitchFamily="2" charset="-128"/>
            </a:endParaRPr>
          </a:p>
          <a:p>
            <a:pPr marL="514350" indent="-514350">
              <a:buFont typeface="+mj-lt"/>
              <a:buAutoNum type="arabicPeriod"/>
            </a:pP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共有</a:t>
            </a:r>
            <a:r>
              <a:rPr lang="en-US" altLang="ja-JP" dirty="0">
                <a:latin typeface="たぬき油性マジック" panose="02000600000000000000" pitchFamily="2" charset="-128"/>
                <a:ea typeface="たぬき油性マジック" panose="02000600000000000000" pitchFamily="2" charset="-128"/>
              </a:rPr>
              <a:t>”</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インスタンス管理を容易に</a:t>
            </a:r>
            <a:endParaRPr lang="en-US" altLang="ja-JP" dirty="0">
              <a:latin typeface="たぬき油性マジック" panose="02000600000000000000" pitchFamily="2" charset="-128"/>
              <a:ea typeface="たぬき油性マジック" panose="02000600000000000000" pitchFamily="2" charset="-128"/>
            </a:endParaRPr>
          </a:p>
          <a:p>
            <a:pPr marL="514350" indent="-514350">
              <a:buFont typeface="+mj-lt"/>
              <a:buAutoNum type="arabicPeriod"/>
            </a:pPr>
            <a:r>
              <a:rPr kumimoji="1" lang="en-US" altLang="ja-JP"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構造のような問題点の除去</a:t>
            </a:r>
          </a:p>
        </p:txBody>
      </p:sp>
      <p:pic>
        <p:nvPicPr>
          <p:cNvPr id="5" name="グラフィックス 4">
            <a:extLst>
              <a:ext uri="{FF2B5EF4-FFF2-40B4-BE49-F238E27FC236}">
                <a16:creationId xmlns:a16="http://schemas.microsoft.com/office/drawing/2014/main" id="{115D72AA-FE29-4D04-AD32-79C28A87E6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23425" y="4219575"/>
            <a:ext cx="1835150" cy="1835150"/>
          </a:xfrm>
          <a:prstGeom prst="rect">
            <a:avLst/>
          </a:prstGeom>
        </p:spPr>
      </p:pic>
    </p:spTree>
    <p:extLst>
      <p:ext uri="{BB962C8B-B14F-4D97-AF65-F5344CB8AC3E}">
        <p14:creationId xmlns:p14="http://schemas.microsoft.com/office/powerpoint/2010/main" val="3637649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C849E4-F727-4182-BC1A-DAE7D4D9FC5F}"/>
              </a:ext>
            </a:extLst>
          </p:cNvPr>
          <p:cNvSpPr>
            <a:spLocks noGrp="1"/>
          </p:cNvSpPr>
          <p:nvPr>
            <p:ph type="title"/>
          </p:nvPr>
        </p:nvSpPr>
        <p:spPr/>
        <p:txBody>
          <a:bodyPr/>
          <a:lstStyle/>
          <a:p>
            <a:r>
              <a:rPr kumimoji="1" lang="en-US" altLang="ja-JP" dirty="0">
                <a:latin typeface="たぬき油性マジック" panose="02000600000000000000" pitchFamily="2" charset="-128"/>
                <a:ea typeface="たぬき油性マジック" panose="02000600000000000000" pitchFamily="2" charset="-128"/>
              </a:rPr>
              <a:t>Spack0.17</a:t>
            </a:r>
            <a:r>
              <a:rPr kumimoji="1" lang="ja-JP" altLang="en-US" dirty="0">
                <a:latin typeface="たぬき油性マジック" panose="02000600000000000000" pitchFamily="2" charset="-128"/>
                <a:ea typeface="たぬき油性マジック" panose="02000600000000000000" pitchFamily="2" charset="-128"/>
              </a:rPr>
              <a:t>ロードマップ：権限とディレクトリ構造</a:t>
            </a:r>
          </a:p>
        </p:txBody>
      </p:sp>
      <p:sp>
        <p:nvSpPr>
          <p:cNvPr id="3" name="コンテンツ プレースホルダー 2">
            <a:extLst>
              <a:ext uri="{FF2B5EF4-FFF2-40B4-BE49-F238E27FC236}">
                <a16:creationId xmlns:a16="http://schemas.microsoft.com/office/drawing/2014/main" id="{44EAF295-9928-41EB-B15F-92A3337575BC}"/>
              </a:ext>
            </a:extLst>
          </p:cNvPr>
          <p:cNvSpPr>
            <a:spLocks noGrp="1"/>
          </p:cNvSpPr>
          <p:nvPr>
            <p:ph idx="1"/>
          </p:nvPr>
        </p:nvSpPr>
        <p:spPr/>
        <p:txBody>
          <a:bodyPr>
            <a:normAutofit fontScale="85000" lnSpcReduction="200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インスタンスの共有</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多くのユーザはクラスタに</a:t>
            </a:r>
            <a:r>
              <a:rPr lang="en-US" altLang="ja-JP" dirty="0" err="1">
                <a:latin typeface="たぬき油性マジック" panose="02000600000000000000" pitchFamily="2" charset="-128"/>
                <a:ea typeface="たぬき油性マジック" panose="02000600000000000000" pitchFamily="2" charset="-128"/>
              </a:rPr>
              <a:t>S</a:t>
            </a:r>
            <a:r>
              <a:rPr kumimoji="1" lang="en-US" altLang="ja-JP" dirty="0" err="1">
                <a:latin typeface="たぬき油性マジック" panose="02000600000000000000" pitchFamily="2" charset="-128"/>
                <a:ea typeface="たぬき油性マジック" panose="02000600000000000000" pitchFamily="2" charset="-128"/>
              </a:rPr>
              <a:t>pack</a:t>
            </a:r>
            <a:r>
              <a:rPr kumimoji="1" lang="ja-JP" altLang="en-US" dirty="0">
                <a:latin typeface="たぬき油性マジック" panose="02000600000000000000" pitchFamily="2" charset="-128"/>
                <a:ea typeface="たぬき油性マジック" panose="02000600000000000000" pitchFamily="2" charset="-128"/>
              </a:rPr>
              <a:t>をインストールし、</a:t>
            </a:r>
            <a:r>
              <a:rPr lang="en-US" altLang="ja-JP" dirty="0">
                <a:latin typeface="たぬき油性マジック" panose="02000600000000000000" pitchFamily="2" charset="-128"/>
                <a:ea typeface="たぬき油性マジック" panose="02000600000000000000" pitchFamily="2" charset="-128"/>
              </a:rPr>
              <a:t>`</a:t>
            </a:r>
            <a:r>
              <a:rPr kumimoji="1" lang="en-US" altLang="ja-JP" dirty="0">
                <a:latin typeface="たぬき油性マジック" panose="02000600000000000000" pitchFamily="2" charset="-128"/>
                <a:ea typeface="たぬき油性マジック" panose="02000600000000000000" pitchFamily="2" charset="-128"/>
              </a:rPr>
              <a:t>module load </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を実行したいと考えている</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プレフィックス内へのインストレーションをユーザ間で共有</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デフォルトでは</a:t>
            </a:r>
            <a:r>
              <a:rPr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はホームディレクトリにインストール</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共有するにはほとんどの状態出力を</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プレフィクスから移動する必要がある</a:t>
            </a:r>
            <a:endParaRPr kumimoji="1" lang="en-US" altLang="ja-JP" dirty="0">
              <a:latin typeface="たぬき油性マジック" panose="02000600000000000000" pitchFamily="2" charset="-128"/>
              <a:ea typeface="たぬき油性マジック" panose="02000600000000000000" pitchFamily="2" charset="-128"/>
            </a:endParaRPr>
          </a:p>
          <a:p>
            <a:pPr lvl="2"/>
            <a:r>
              <a:rPr lang="ja-JP" altLang="en-US" dirty="0">
                <a:latin typeface="たぬき油性マジック" panose="02000600000000000000" pitchFamily="2" charset="-128"/>
                <a:ea typeface="たぬき油性マジック" panose="02000600000000000000" pitchFamily="2" charset="-128"/>
              </a:rPr>
              <a:t>インストレーションは </a:t>
            </a:r>
            <a:r>
              <a:rPr lang="en-US" altLang="ja-JP" dirty="0">
                <a:latin typeface="たぬき油性マジック" panose="02000600000000000000" pitchFamily="2" charset="-128"/>
                <a:ea typeface="たぬき油性マジック" panose="02000600000000000000" pitchFamily="2" charset="-128"/>
              </a:rPr>
              <a:t>~/.</a:t>
            </a:r>
            <a:r>
              <a:rPr lang="en-US" altLang="ja-JP" dirty="0" err="1">
                <a:latin typeface="たぬき油性マジック" panose="02000600000000000000" pitchFamily="2" charset="-128"/>
                <a:ea typeface="たぬき油性マジック" panose="02000600000000000000" pitchFamily="2" charset="-128"/>
              </a:rPr>
              <a:t>spack</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に移動される</a:t>
            </a:r>
            <a:endParaRPr kumimoji="1" lang="en-US" altLang="ja-JP" dirty="0">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ディレクトリ構造の削除</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インストレーションをホームディレクトリに移動するため、構造に問題が発生</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ユーザ構造は、望まないグローバルのようなもの</a:t>
            </a:r>
            <a:r>
              <a:rPr kumimoji="1" lang="en-US" altLang="ja-JP" dirty="0">
                <a:latin typeface="たぬき油性マジック" panose="02000600000000000000" pitchFamily="2" charset="-128"/>
                <a:ea typeface="たぬき油性マジック" panose="02000600000000000000" pitchFamily="2" charset="-128"/>
              </a:rPr>
              <a:t>(</a:t>
            </a:r>
            <a:r>
              <a:rPr kumimoji="1" lang="ja-JP" altLang="en-US" dirty="0">
                <a:latin typeface="たぬき油性マジック" panose="02000600000000000000" pitchFamily="2" charset="-128"/>
                <a:ea typeface="たぬき油性マジック" panose="02000600000000000000" pitchFamily="2" charset="-128"/>
              </a:rPr>
              <a:t>例：</a:t>
            </a:r>
            <a:r>
              <a:rPr kumimoji="1" lang="en-US" altLang="ja-JP" dirty="0">
                <a:latin typeface="たぬき油性マジック" panose="02000600000000000000" pitchFamily="2" charset="-128"/>
                <a:ea typeface="たぬき油性マジック" panose="02000600000000000000" pitchFamily="2" charset="-128"/>
              </a:rPr>
              <a:t>LD_LIBRARY_PATH</a:t>
            </a:r>
            <a:r>
              <a:rPr kumimoji="1" lang="ja-JP" altLang="en-US" dirty="0">
                <a:latin typeface="たぬき油性マジック" panose="02000600000000000000" pitchFamily="2" charset="-128"/>
                <a:ea typeface="たぬき油性マジック" panose="02000600000000000000" pitchFamily="2" charset="-128"/>
              </a:rPr>
              <a:t>😁</a:t>
            </a:r>
            <a:r>
              <a:rPr kumimoji="1" lang="en-US" altLang="ja-JP" dirty="0">
                <a:latin typeface="たぬき油性マジック" panose="02000600000000000000" pitchFamily="2" charset="-128"/>
                <a:ea typeface="たぬき油性マジック" panose="02000600000000000000" pitchFamily="2" charset="-128"/>
              </a:rPr>
              <a:t>)</a:t>
            </a:r>
          </a:p>
          <a:p>
            <a:pPr lvl="1"/>
            <a:r>
              <a:rPr lang="en-US" altLang="ja-JP" dirty="0">
                <a:latin typeface="たぬき油性マジック" panose="02000600000000000000" pitchFamily="2" charset="-128"/>
                <a:ea typeface="たぬき油性マジック" panose="02000600000000000000" pitchFamily="2" charset="-128"/>
              </a:rPr>
              <a:t>CI</a:t>
            </a:r>
            <a:r>
              <a:rPr lang="ja-JP" altLang="en-US" dirty="0">
                <a:latin typeface="たぬき油性マジック" panose="02000600000000000000" pitchFamily="2" charset="-128"/>
                <a:ea typeface="たぬき油性マジック" panose="02000600000000000000" pitchFamily="2" charset="-128"/>
              </a:rPr>
              <a:t>ビルドを妨害</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多くのユーザは </a:t>
            </a:r>
            <a:r>
              <a:rPr lang="en-US" altLang="ja-JP" dirty="0">
                <a:latin typeface="たぬき油性マジック" panose="02000600000000000000" pitchFamily="2" charset="-128"/>
                <a:ea typeface="たぬき油性マジック" panose="02000600000000000000" pitchFamily="2" charset="-128"/>
              </a:rPr>
              <a:t>rm -rf ~/</a:t>
            </a:r>
            <a:r>
              <a:rPr lang="en-US" altLang="ja-JP" dirty="0" err="1">
                <a:latin typeface="たぬき油性マジック" panose="02000600000000000000" pitchFamily="2" charset="-128"/>
                <a:ea typeface="たぬき油性マジック" panose="02000600000000000000" pitchFamily="2" charset="-128"/>
              </a:rPr>
              <a:t>spack</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を使って回避</a:t>
            </a:r>
            <a:r>
              <a:rPr lang="en-US" altLang="ja-JP" dirty="0">
                <a:latin typeface="たぬき油性マジック" panose="02000600000000000000" pitchFamily="2" charset="-128"/>
                <a:ea typeface="たぬき油性マジック" panose="02000600000000000000" pitchFamily="2" charset="-128"/>
              </a:rPr>
              <a:t>)</a:t>
            </a:r>
          </a:p>
          <a:p>
            <a:pPr lvl="1"/>
            <a:r>
              <a:rPr lang="ja-JP" altLang="en-US" dirty="0">
                <a:latin typeface="たぬき油性マジック" panose="02000600000000000000" pitchFamily="2" charset="-128"/>
                <a:ea typeface="たぬき油性マジック" panose="02000600000000000000" pitchFamily="2" charset="-128"/>
              </a:rPr>
              <a:t>再現性確保のための努力に背く</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複数</a:t>
            </a:r>
            <a:r>
              <a:rPr lang="ja-JP" altLang="en-US" dirty="0">
                <a:latin typeface="たぬき油性マジック" panose="02000600000000000000" pitchFamily="2" charset="-128"/>
                <a:ea typeface="たぬき油性マジック" panose="02000600000000000000" pitchFamily="2" charset="-128"/>
              </a:rPr>
              <a:t>マシン間で構成を管理するのは困難</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環境は、はるかに適している</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単一の構造ではなく、環境内でユーザがこのような環境を維持できるようにする</a:t>
            </a:r>
          </a:p>
        </p:txBody>
      </p:sp>
    </p:spTree>
    <p:extLst>
      <p:ext uri="{BB962C8B-B14F-4D97-AF65-F5344CB8AC3E}">
        <p14:creationId xmlns:p14="http://schemas.microsoft.com/office/powerpoint/2010/main" val="4221569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D0C06-A08D-4050-A4E2-C226AB76E75E}"/>
              </a:ext>
            </a:extLst>
          </p:cNvPr>
          <p:cNvSpPr>
            <a:spLocks noGrp="1"/>
          </p:cNvSpPr>
          <p:nvPr>
            <p:ph type="title"/>
          </p:nvPr>
        </p:nvSpPr>
        <p:spPr/>
        <p:txBody>
          <a:bodyPr/>
          <a:lstStyle/>
          <a:p>
            <a:r>
              <a:rPr kumimoji="1" lang="en-US" altLang="ja-JP" dirty="0">
                <a:latin typeface="たぬき油性マジック" panose="02000600000000000000" pitchFamily="2" charset="-128"/>
                <a:ea typeface="たぬき油性マジック" panose="02000600000000000000" pitchFamily="2" charset="-128"/>
              </a:rPr>
              <a:t>Spack0.18</a:t>
            </a:r>
            <a:r>
              <a:rPr lang="ja-JP" altLang="en-US" dirty="0">
                <a:latin typeface="たぬき油性マジック" panose="02000600000000000000" pitchFamily="2" charset="-128"/>
                <a:ea typeface="たぬき油性マジック" panose="02000600000000000000" pitchFamily="2" charset="-128"/>
              </a:rPr>
              <a:t>ロードマップ：依存関係としてのコンパイラ</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9EF47E75-FB8D-41C0-B9A8-3AF8379247EE}"/>
              </a:ext>
            </a:extLst>
          </p:cNvPr>
          <p:cNvSpPr>
            <a:spLocks noGrp="1"/>
          </p:cNvSpPr>
          <p:nvPr>
            <p:ph idx="1"/>
          </p:nvPr>
        </p:nvSpPr>
        <p:spPr>
          <a:xfrm>
            <a:off x="838200" y="1825625"/>
            <a:ext cx="6434938" cy="4351338"/>
          </a:xfrm>
        </p:spPr>
        <p:txBody>
          <a:bodyPr>
            <a:normAutofit fontScale="85000" lnSpcReduction="20000"/>
          </a:bodyPr>
          <a:lstStyle/>
          <a:p>
            <a:r>
              <a:rPr lang="ja-JP" altLang="en-US" dirty="0">
                <a:latin typeface="たぬき油性マジック" panose="02000600000000000000" pitchFamily="2" charset="-128"/>
                <a:ea typeface="たぬき油性マジック" panose="02000600000000000000" pitchFamily="2" charset="-128"/>
              </a:rPr>
              <a:t>コンパイラの相互互換性に対応するにはより深いモデリングが必要</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err="1">
                <a:latin typeface="たぬき油性マジック" panose="02000600000000000000" pitchFamily="2" charset="-128"/>
                <a:ea typeface="たぬき油性マジック" panose="02000600000000000000" pitchFamily="2" charset="-128"/>
              </a:rPr>
              <a:t>l</a:t>
            </a:r>
            <a:r>
              <a:rPr lang="en-US" altLang="ja-JP" dirty="0" err="1">
                <a:latin typeface="たぬき油性マジック" panose="02000600000000000000" pitchFamily="2" charset="-128"/>
                <a:ea typeface="たぬき油性マジック" panose="02000600000000000000" pitchFamily="2" charset="-128"/>
              </a:rPr>
              <a:t>ibstdc</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a:t>
            </a:r>
            <a:r>
              <a:rPr lang="en-US" altLang="ja-JP" dirty="0" err="1">
                <a:latin typeface="たぬき油性マジック" panose="02000600000000000000" pitchFamily="2" charset="-128"/>
                <a:ea typeface="たぬき油性マジック" panose="02000600000000000000" pitchFamily="2" charset="-128"/>
              </a:rPr>
              <a:t>libc</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の互換性</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コンパイラに依存するコンパイラ</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複数のコンパイラを使って実行可能ファイルをリンク</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最初のプロトタイプが完成</a:t>
            </a:r>
            <a:r>
              <a:rPr kumimoji="1" lang="en-US" altLang="ja-JP" dirty="0">
                <a:latin typeface="たぬき油性マジック" panose="02000600000000000000" pitchFamily="2" charset="-128"/>
                <a:ea typeface="たぬき油性マジック" panose="02000600000000000000" pitchFamily="2" charset="-128"/>
              </a:rPr>
              <a:t>!</a:t>
            </a:r>
          </a:p>
          <a:p>
            <a:pPr lvl="1"/>
            <a:r>
              <a:rPr lang="ja-JP" altLang="en-US" dirty="0">
                <a:latin typeface="たぬき油性マジック" panose="02000600000000000000" pitchFamily="2" charset="-128"/>
                <a:ea typeface="たぬき油性マジック" panose="02000600000000000000" pitchFamily="2" charset="-128"/>
              </a:rPr>
              <a:t>コンパイラ依存関係を使っていくつかのパッケージのビルドに成功</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発展するには新しい </a:t>
            </a:r>
            <a:r>
              <a:rPr kumimoji="1" lang="en-US" altLang="ja-JP" dirty="0" err="1">
                <a:latin typeface="たぬき油性マジック" panose="02000600000000000000" pitchFamily="2" charset="-128"/>
                <a:ea typeface="たぬき油性マジック" panose="02000600000000000000" pitchFamily="2" charset="-128"/>
              </a:rPr>
              <a:t>concretizer</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が必要</a:t>
            </a:r>
            <a:r>
              <a:rPr kumimoji="1" lang="en-US" altLang="ja-JP" dirty="0">
                <a:latin typeface="たぬき油性マジック" panose="02000600000000000000" pitchFamily="2" charset="-128"/>
                <a:ea typeface="たぬき油性マジック" panose="02000600000000000000" pitchFamily="2" charset="-128"/>
              </a:rPr>
              <a:t>!</a:t>
            </a:r>
          </a:p>
          <a:p>
            <a:r>
              <a:rPr lang="ja-JP" altLang="en-US" dirty="0">
                <a:latin typeface="たぬき油性マジック" panose="02000600000000000000" pitchFamily="2" charset="-128"/>
                <a:ea typeface="たぬき油性マジック" panose="02000600000000000000" pitchFamily="2" charset="-128"/>
              </a:rPr>
              <a:t>言語依存パッケージ</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cxx@2011</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cxx@2017</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fortran@1955</a:t>
            </a:r>
            <a:r>
              <a:rPr lang="ja-JP" altLang="en-US" dirty="0">
                <a:latin typeface="たぬき油性マジック" panose="02000600000000000000" pitchFamily="2" charset="-128"/>
                <a:ea typeface="たぬき油性マジック" panose="02000600000000000000" pitchFamily="2" charset="-128"/>
              </a:rPr>
              <a:t>などに依存</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hlinkClick r:id="rId2"/>
              </a:rPr>
              <a:t>openmp@4.5</a:t>
            </a:r>
            <a:r>
              <a:rPr kumimoji="1" lang="ja-JP" altLang="en-US" dirty="0">
                <a:latin typeface="たぬき油性マジック" panose="02000600000000000000" pitchFamily="2" charset="-128"/>
                <a:ea typeface="たぬき油性マジック" panose="02000600000000000000" pitchFamily="2" charset="-128"/>
              </a:rPr>
              <a:t>やその他コンパイラ機能に依存</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言語、</a:t>
            </a:r>
            <a:r>
              <a:rPr kumimoji="1" lang="en-US" altLang="ja-JP" dirty="0" err="1">
                <a:latin typeface="たぬき油性マジック" panose="02000600000000000000" pitchFamily="2" charset="-128"/>
                <a:ea typeface="たぬき油性マジック" panose="02000600000000000000" pitchFamily="2" charset="-128"/>
              </a:rPr>
              <a:t>openmp</a:t>
            </a:r>
            <a:r>
              <a:rPr kumimoji="1" lang="ja-JP" altLang="en-US"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cuda</a:t>
            </a:r>
            <a:r>
              <a:rPr kumimoji="1" lang="ja-JP" altLang="en-US" dirty="0">
                <a:latin typeface="たぬき油性マジック" panose="02000600000000000000" pitchFamily="2" charset="-128"/>
                <a:ea typeface="たぬき油性マジック" panose="02000600000000000000" pitchFamily="2" charset="-128"/>
              </a:rPr>
              <a:t>などを仮想としてモデル化</a:t>
            </a:r>
          </a:p>
        </p:txBody>
      </p:sp>
      <p:pic>
        <p:nvPicPr>
          <p:cNvPr id="5" name="図 4">
            <a:extLst>
              <a:ext uri="{FF2B5EF4-FFF2-40B4-BE49-F238E27FC236}">
                <a16:creationId xmlns:a16="http://schemas.microsoft.com/office/drawing/2014/main" id="{5E98B7E8-85B9-42B1-91CD-488720C0D448}"/>
              </a:ext>
            </a:extLst>
          </p:cNvPr>
          <p:cNvPicPr>
            <a:picLocks noChangeAspect="1"/>
          </p:cNvPicPr>
          <p:nvPr/>
        </p:nvPicPr>
        <p:blipFill>
          <a:blip r:embed="rId3"/>
          <a:stretch>
            <a:fillRect/>
          </a:stretch>
        </p:blipFill>
        <p:spPr>
          <a:xfrm>
            <a:off x="7273138" y="1690688"/>
            <a:ext cx="4238245" cy="3267399"/>
          </a:xfrm>
          <a:prstGeom prst="rect">
            <a:avLst/>
          </a:prstGeom>
        </p:spPr>
      </p:pic>
      <p:sp>
        <p:nvSpPr>
          <p:cNvPr id="6" name="テキスト ボックス 5">
            <a:extLst>
              <a:ext uri="{FF2B5EF4-FFF2-40B4-BE49-F238E27FC236}">
                <a16:creationId xmlns:a16="http://schemas.microsoft.com/office/drawing/2014/main" id="{FF0ED521-183C-4F0E-B3F3-17F9F89B009D}"/>
              </a:ext>
            </a:extLst>
          </p:cNvPr>
          <p:cNvSpPr txBox="1"/>
          <p:nvPr/>
        </p:nvSpPr>
        <p:spPr>
          <a:xfrm>
            <a:off x="7667625" y="1694820"/>
            <a:ext cx="2427268" cy="261610"/>
          </a:xfrm>
          <a:prstGeom prst="rect">
            <a:avLst/>
          </a:prstGeom>
          <a:solidFill>
            <a:schemeClr val="bg1"/>
          </a:solidFill>
        </p:spPr>
        <p:txBody>
          <a:bodyPr wrap="none" rtlCol="0">
            <a:spAutoFit/>
          </a:bodyPr>
          <a:lstStyle/>
          <a:p>
            <a:r>
              <a:rPr lang="ja-JP" altLang="en-US" sz="1100" dirty="0">
                <a:latin typeface="たぬき油性マジック" panose="02000600000000000000" pitchFamily="2" charset="-128"/>
                <a:ea typeface="たぬき油性マジック" panose="02000600000000000000" pitchFamily="2" charset="-128"/>
              </a:rPr>
              <a:t>すでにインストールされた依存関係</a:t>
            </a:r>
            <a:endParaRPr kumimoji="1" lang="ja-JP" altLang="en-US" sz="1100" dirty="0">
              <a:latin typeface="たぬき油性マジック" panose="02000600000000000000" pitchFamily="2" charset="-128"/>
              <a:ea typeface="たぬき油性マジック" panose="02000600000000000000" pitchFamily="2" charset="-128"/>
            </a:endParaRPr>
          </a:p>
        </p:txBody>
      </p:sp>
      <p:sp>
        <p:nvSpPr>
          <p:cNvPr id="7" name="テキスト ボックス 6">
            <a:extLst>
              <a:ext uri="{FF2B5EF4-FFF2-40B4-BE49-F238E27FC236}">
                <a16:creationId xmlns:a16="http://schemas.microsoft.com/office/drawing/2014/main" id="{F1E5967D-28E7-4C2B-A0EB-6B919159A38C}"/>
              </a:ext>
            </a:extLst>
          </p:cNvPr>
          <p:cNvSpPr txBox="1"/>
          <p:nvPr/>
        </p:nvSpPr>
        <p:spPr>
          <a:xfrm>
            <a:off x="7667625" y="2068678"/>
            <a:ext cx="1334020" cy="430887"/>
          </a:xfrm>
          <a:prstGeom prst="rect">
            <a:avLst/>
          </a:prstGeom>
          <a:solidFill>
            <a:schemeClr val="bg1"/>
          </a:solidFill>
        </p:spPr>
        <p:txBody>
          <a:bodyPr wrap="none" rtlCol="0">
            <a:spAutoFit/>
          </a:bodyPr>
          <a:lstStyle/>
          <a:p>
            <a:r>
              <a:rPr kumimoji="1" lang="ja-JP" altLang="en-US" sz="1100" dirty="0">
                <a:latin typeface="たぬき油性マジック" panose="02000600000000000000" pitchFamily="2" charset="-128"/>
                <a:ea typeface="たぬき油性マジック" panose="02000600000000000000" pitchFamily="2" charset="-128"/>
              </a:rPr>
              <a:t>コンパイラが必要</a:t>
            </a:r>
            <a:endParaRPr kumimoji="1" lang="en-US" altLang="ja-JP" sz="1100" dirty="0">
              <a:latin typeface="たぬき油性マジック" panose="02000600000000000000" pitchFamily="2" charset="-128"/>
              <a:ea typeface="たぬき油性マジック" panose="02000600000000000000" pitchFamily="2" charset="-128"/>
            </a:endParaRPr>
          </a:p>
          <a:p>
            <a:r>
              <a:rPr kumimoji="1" lang="ja-JP" altLang="en-US" sz="1100" dirty="0">
                <a:latin typeface="たぬき油性マジック" panose="02000600000000000000" pitchFamily="2" charset="-128"/>
                <a:ea typeface="たぬき油性マジック" panose="02000600000000000000" pitchFamily="2" charset="-128"/>
              </a:rPr>
              <a:t>とする依存関係</a:t>
            </a:r>
          </a:p>
        </p:txBody>
      </p:sp>
      <p:sp>
        <p:nvSpPr>
          <p:cNvPr id="8" name="テキスト ボックス 7">
            <a:extLst>
              <a:ext uri="{FF2B5EF4-FFF2-40B4-BE49-F238E27FC236}">
                <a16:creationId xmlns:a16="http://schemas.microsoft.com/office/drawing/2014/main" id="{6028B17B-FCAE-4B8A-A762-605F50F55932}"/>
              </a:ext>
            </a:extLst>
          </p:cNvPr>
          <p:cNvSpPr txBox="1"/>
          <p:nvPr/>
        </p:nvSpPr>
        <p:spPr>
          <a:xfrm>
            <a:off x="8191500" y="5037322"/>
            <a:ext cx="2749471" cy="430887"/>
          </a:xfrm>
          <a:prstGeom prst="rect">
            <a:avLst/>
          </a:prstGeom>
          <a:solidFill>
            <a:schemeClr val="bg1"/>
          </a:solidFill>
        </p:spPr>
        <p:txBody>
          <a:bodyPr wrap="none" rtlCol="0">
            <a:spAutoFit/>
          </a:bodyPr>
          <a:lstStyle/>
          <a:p>
            <a:pPr algn="ctr"/>
            <a:r>
              <a:rPr lang="ja-JP" altLang="en-US" sz="1100" b="1" dirty="0">
                <a:latin typeface="たぬき油性マジック" panose="02000600000000000000" pitchFamily="2" charset="-128"/>
                <a:ea typeface="たぬき油性マジック" panose="02000600000000000000" pitchFamily="2" charset="-128"/>
              </a:rPr>
              <a:t>依存関係のために完全にモデル化された</a:t>
            </a:r>
            <a:endParaRPr lang="en-US" altLang="ja-JP" sz="1100" b="1" dirty="0">
              <a:latin typeface="たぬき油性マジック" panose="02000600000000000000" pitchFamily="2" charset="-128"/>
              <a:ea typeface="たぬき油性マジック" panose="02000600000000000000" pitchFamily="2" charset="-128"/>
            </a:endParaRPr>
          </a:p>
          <a:p>
            <a:pPr algn="ctr"/>
            <a:r>
              <a:rPr lang="ja-JP" altLang="en-US" sz="1100" b="1" dirty="0">
                <a:latin typeface="たぬき油性マジック" panose="02000600000000000000" pitchFamily="2" charset="-128"/>
                <a:ea typeface="たぬき油性マジック" panose="02000600000000000000" pitchFamily="2" charset="-128"/>
              </a:rPr>
              <a:t>コンパイラとランタイムライブラリ</a:t>
            </a:r>
            <a:endParaRPr kumimoji="1" lang="en-US" altLang="ja-JP" sz="1100" b="1"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746044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E0864B-7CA1-4564-BA33-6CB920BE92A0}"/>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コミュニティに参加しよう</a:t>
            </a:r>
            <a:r>
              <a:rPr kumimoji="1" lang="en-US" altLang="ja-JP" dirty="0">
                <a:latin typeface="たぬき油性マジック" panose="02000600000000000000" pitchFamily="2" charset="-128"/>
                <a:ea typeface="たぬき油性マジック" panose="02000600000000000000" pitchFamily="2" charset="-128"/>
              </a:rPr>
              <a:t>!</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3" name="コンテンツ プレースホルダー 2">
            <a:extLst>
              <a:ext uri="{FF2B5EF4-FFF2-40B4-BE49-F238E27FC236}">
                <a16:creationId xmlns:a16="http://schemas.microsoft.com/office/drawing/2014/main" id="{752FC294-FFF4-43F4-B1C4-F91421C271AD}"/>
              </a:ext>
            </a:extLst>
          </p:cNvPr>
          <p:cNvSpPr>
            <a:spLocks noGrp="1"/>
          </p:cNvSpPr>
          <p:nvPr>
            <p:ph idx="1"/>
          </p:nvPr>
        </p:nvSpPr>
        <p:spPr>
          <a:xfrm>
            <a:off x="838200" y="1825625"/>
            <a:ext cx="7477125" cy="3108325"/>
          </a:xfrm>
        </p:spPr>
        <p:txBody>
          <a:bodyPr>
            <a:normAutofit fontScale="70000" lnSpcReduction="20000"/>
          </a:bodyPr>
          <a:lstStyle/>
          <a:p>
            <a:r>
              <a:rPr kumimoji="1" lang="ja-JP" altLang="en-US" dirty="0">
                <a:latin typeface="たぬき油性マジック" panose="02000600000000000000" pitchFamily="2" charset="-128"/>
                <a:ea typeface="たぬき油性マジック" panose="02000600000000000000" pitchFamily="2" charset="-128"/>
              </a:rPr>
              <a:t>参加方法は色々</a:t>
            </a:r>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dirty="0">
                <a:latin typeface="たぬき油性マジック" panose="02000600000000000000" pitchFamily="2" charset="-128"/>
                <a:ea typeface="たぬき油性マジック" panose="02000600000000000000" pitchFamily="2" charset="-128"/>
              </a:rPr>
              <a:t>github.com/</a:t>
            </a:r>
            <a:r>
              <a:rPr lang="en-US" altLang="ja-JP" dirty="0" err="1">
                <a:latin typeface="たぬき油性マジック" panose="02000600000000000000" pitchFamily="2" charset="-128"/>
                <a:ea typeface="たぬき油性マジック" panose="02000600000000000000" pitchFamily="2" charset="-128"/>
              </a:rPr>
              <a:t>spack</a:t>
            </a:r>
            <a:r>
              <a:rPr lang="en-US" altLang="ja-JP" dirty="0">
                <a:latin typeface="たぬき油性マジック" panose="02000600000000000000" pitchFamily="2" charset="-128"/>
                <a:ea typeface="たぬき油性マジック" panose="02000600000000000000" pitchFamily="2" charset="-128"/>
              </a:rPr>
              <a:t>/</a:t>
            </a:r>
            <a:r>
              <a:rPr lang="en-US" altLang="ja-JP" dirty="0" err="1">
                <a:latin typeface="たぬき油性マジック" panose="02000600000000000000" pitchFamily="2" charset="-128"/>
                <a:ea typeface="たぬき油性マジック" panose="02000600000000000000" pitchFamily="2" charset="-128"/>
              </a:rPr>
              <a:t>spack</a:t>
            </a:r>
            <a:r>
              <a:rPr lang="en-US" altLang="ja-JP" dirty="0">
                <a:latin typeface="たぬき油性マジック" panose="02000600000000000000" pitchFamily="2" charset="-128"/>
                <a:ea typeface="たぬき油性マジック" panose="02000600000000000000" pitchFamily="2" charset="-128"/>
              </a:rPr>
              <a:t> </a:t>
            </a:r>
            <a:r>
              <a:rPr lang="ja-JP" altLang="en-US" dirty="0">
                <a:latin typeface="たぬき油性マジック" panose="02000600000000000000" pitchFamily="2" charset="-128"/>
                <a:ea typeface="たぬき油性マジック" panose="02000600000000000000" pitchFamily="2" charset="-128"/>
              </a:rPr>
              <a:t>にてパッケージ、ドキュメント、機能を提供</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github.com/</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spack</a:t>
            </a:r>
            <a:r>
              <a:rPr kumimoji="1" lang="en-US" altLang="ja-JP" dirty="0">
                <a:latin typeface="たぬき油性マジック" panose="02000600000000000000" pitchFamily="2" charset="-128"/>
                <a:ea typeface="たぬき油性マジック" panose="02000600000000000000" pitchFamily="2" charset="-128"/>
              </a:rPr>
              <a:t> </a:t>
            </a:r>
            <a:r>
              <a:rPr kumimoji="1" lang="ja-JP" altLang="en-US" dirty="0">
                <a:latin typeface="たぬき油性マジック" panose="02000600000000000000" pitchFamily="2" charset="-128"/>
                <a:ea typeface="たぬき油性マジック" panose="02000600000000000000" pitchFamily="2" charset="-128"/>
              </a:rPr>
              <a:t>に構成を提供</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我々と対話を</a:t>
            </a:r>
            <a:r>
              <a:rPr lang="en-US" altLang="ja-JP" dirty="0">
                <a:latin typeface="たぬき油性マジック" panose="02000600000000000000" pitchFamily="2" charset="-128"/>
                <a:ea typeface="たぬき油性マジック" panose="02000600000000000000" pitchFamily="2" charset="-128"/>
              </a:rPr>
              <a:t>!</a:t>
            </a:r>
          </a:p>
          <a:p>
            <a:r>
              <a:rPr kumimoji="1" lang="en-US" altLang="ja-JP" dirty="0">
                <a:latin typeface="たぬき油性マジック" panose="02000600000000000000" pitchFamily="2" charset="-128"/>
                <a:ea typeface="たぬき油性マジック" panose="02000600000000000000" pitchFamily="2" charset="-128"/>
              </a:rPr>
              <a:t>Slack</a:t>
            </a:r>
            <a:r>
              <a:rPr kumimoji="1" lang="ja-JP" altLang="en-US" dirty="0">
                <a:latin typeface="たぬき油性マジック" panose="02000600000000000000" pitchFamily="2" charset="-128"/>
                <a:ea typeface="たぬき油性マジック" panose="02000600000000000000" pitchFamily="2" charset="-128"/>
              </a:rPr>
              <a:t>チャネル</a:t>
            </a:r>
            <a:r>
              <a:rPr kumimoji="1" lang="en-US" altLang="ja-JP" dirty="0">
                <a:latin typeface="たぬき油性マジック" panose="02000600000000000000" pitchFamily="2" charset="-128"/>
                <a:ea typeface="たぬき油性マジック" panose="02000600000000000000" pitchFamily="2" charset="-128"/>
              </a:rPr>
              <a:t>(spackpm.herokuapp.com)</a:t>
            </a:r>
            <a:r>
              <a:rPr kumimoji="1" lang="ja-JP" altLang="en-US" dirty="0">
                <a:latin typeface="たぬき油性マジック" panose="02000600000000000000" pitchFamily="2" charset="-128"/>
                <a:ea typeface="たぬき油性マジック" panose="02000600000000000000" pitchFamily="2" charset="-128"/>
              </a:rPr>
              <a:t>にはすでに参加済み</a:t>
            </a:r>
            <a:endParaRPr kumimoji="1" lang="en-US" altLang="ja-JP" dirty="0">
              <a:latin typeface="たぬき油性マジック" panose="02000600000000000000" pitchFamily="2" charset="-128"/>
              <a:ea typeface="たぬき油性マジック" panose="02000600000000000000" pitchFamily="2" charset="-128"/>
            </a:endParaRPr>
          </a:p>
          <a:p>
            <a:r>
              <a:rPr lang="en-US" altLang="ja-JP" dirty="0">
                <a:latin typeface="たぬき油性マジック" panose="02000600000000000000" pitchFamily="2" charset="-128"/>
                <a:ea typeface="たぬき油性マジック" panose="02000600000000000000" pitchFamily="2" charset="-128"/>
              </a:rPr>
              <a:t>Google </a:t>
            </a:r>
            <a:r>
              <a:rPr lang="ja-JP" altLang="en-US" dirty="0">
                <a:latin typeface="たぬき油性マジック" panose="02000600000000000000" pitchFamily="2" charset="-128"/>
                <a:ea typeface="たぬき油性マジック" panose="02000600000000000000" pitchFamily="2" charset="-128"/>
              </a:rPr>
              <a:t>グループに参加</a:t>
            </a:r>
            <a:r>
              <a:rPr lang="en-US" altLang="ja-JP" dirty="0">
                <a:latin typeface="たぬき油性マジック" panose="02000600000000000000" pitchFamily="2" charset="-128"/>
                <a:ea typeface="たぬき油性マジック" panose="02000600000000000000" pitchFamily="2" charset="-128"/>
              </a:rPr>
              <a:t>(GitHub </a:t>
            </a:r>
            <a:r>
              <a:rPr lang="ja-JP" altLang="en-US" dirty="0">
                <a:latin typeface="たぬき油性マジック" panose="02000600000000000000" pitchFamily="2" charset="-128"/>
                <a:ea typeface="たぬき油性マジック" panose="02000600000000000000" pitchFamily="2" charset="-128"/>
              </a:rPr>
              <a:t>リポジトリの情報を参照のこと</a:t>
            </a:r>
            <a:r>
              <a:rPr lang="en-US" altLang="ja-JP" dirty="0">
                <a:latin typeface="たぬき油性マジック" panose="02000600000000000000" pitchFamily="2" charset="-128"/>
                <a:ea typeface="たぬき油性マジック" panose="02000600000000000000" pitchFamily="2" charset="-128"/>
              </a:rPr>
              <a:t>)</a:t>
            </a:r>
          </a:p>
          <a:p>
            <a:r>
              <a:rPr kumimoji="1" lang="en-US" altLang="ja-JP" dirty="0">
                <a:latin typeface="たぬき油性マジック" panose="02000600000000000000" pitchFamily="2" charset="-128"/>
                <a:ea typeface="たぬき油性マジック" panose="02000600000000000000" pitchFamily="2" charset="-128"/>
              </a:rPr>
              <a:t>GitHub </a:t>
            </a:r>
            <a:r>
              <a:rPr kumimoji="1" lang="ja-JP" altLang="en-US" dirty="0">
                <a:latin typeface="たぬき油性マジック" panose="02000600000000000000" pitchFamily="2" charset="-128"/>
                <a:ea typeface="たぬき油性マジック" panose="02000600000000000000" pitchFamily="2" charset="-128"/>
              </a:rPr>
              <a:t>に </a:t>
            </a:r>
            <a:r>
              <a:rPr kumimoji="1" lang="en-US" altLang="ja-JP" dirty="0">
                <a:latin typeface="たぬき油性マジック" panose="02000600000000000000" pitchFamily="2" charset="-128"/>
                <a:ea typeface="たぬき油性マジック" panose="02000600000000000000" pitchFamily="2" charset="-128"/>
              </a:rPr>
              <a:t>Issue </a:t>
            </a:r>
            <a:r>
              <a:rPr kumimoji="1" lang="ja-JP" altLang="en-US" dirty="0">
                <a:latin typeface="たぬき油性マジック" panose="02000600000000000000" pitchFamily="2" charset="-128"/>
                <a:ea typeface="たぬき油性マジック" panose="02000600000000000000" pitchFamily="2" charset="-128"/>
              </a:rPr>
              <a:t>を送信し、</a:t>
            </a:r>
            <a:r>
              <a:rPr kumimoji="1" lang="en-US" altLang="ja-JP" dirty="0">
                <a:latin typeface="たぬき油性マジック" panose="02000600000000000000" pitchFamily="2" charset="-128"/>
                <a:ea typeface="たぬき油性マジック" panose="02000600000000000000" pitchFamily="2" charset="-128"/>
              </a:rPr>
              <a:t>pull request!</a:t>
            </a:r>
            <a:endParaRPr kumimoji="1" lang="ja-JP" altLang="en-US" dirty="0">
              <a:latin typeface="たぬき油性マジック" panose="02000600000000000000" pitchFamily="2" charset="-128"/>
              <a:ea typeface="たぬき油性マジック" panose="02000600000000000000" pitchFamily="2" charset="-128"/>
            </a:endParaRPr>
          </a:p>
        </p:txBody>
      </p:sp>
      <p:pic>
        <p:nvPicPr>
          <p:cNvPr id="5" name="図 4">
            <a:extLst>
              <a:ext uri="{FF2B5EF4-FFF2-40B4-BE49-F238E27FC236}">
                <a16:creationId xmlns:a16="http://schemas.microsoft.com/office/drawing/2014/main" id="{9ADF1178-E543-4C1C-BE09-007F5DD79887}"/>
              </a:ext>
            </a:extLst>
          </p:cNvPr>
          <p:cNvPicPr>
            <a:picLocks noChangeAspect="1"/>
          </p:cNvPicPr>
          <p:nvPr/>
        </p:nvPicPr>
        <p:blipFill>
          <a:blip r:embed="rId2"/>
          <a:stretch>
            <a:fillRect/>
          </a:stretch>
        </p:blipFill>
        <p:spPr>
          <a:xfrm>
            <a:off x="1504632" y="4668125"/>
            <a:ext cx="9201785" cy="1276110"/>
          </a:xfrm>
          <a:prstGeom prst="rect">
            <a:avLst/>
          </a:prstGeom>
        </p:spPr>
      </p:pic>
      <p:sp>
        <p:nvSpPr>
          <p:cNvPr id="6" name="四角形: 角を丸くする 5">
            <a:extLst>
              <a:ext uri="{FF2B5EF4-FFF2-40B4-BE49-F238E27FC236}">
                <a16:creationId xmlns:a16="http://schemas.microsoft.com/office/drawing/2014/main" id="{F1DCF475-5960-44B0-900F-DFCA2A7179CB}"/>
              </a:ext>
            </a:extLst>
          </p:cNvPr>
          <p:cNvSpPr/>
          <p:nvPr/>
        </p:nvSpPr>
        <p:spPr>
          <a:xfrm>
            <a:off x="2901315" y="6106160"/>
            <a:ext cx="6409690" cy="38671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ソフトウェアの配布・利用が簡単になることを願って</a:t>
            </a:r>
          </a:p>
        </p:txBody>
      </p:sp>
      <p:pic>
        <p:nvPicPr>
          <p:cNvPr id="8" name="グラフィックス 7">
            <a:extLst>
              <a:ext uri="{FF2B5EF4-FFF2-40B4-BE49-F238E27FC236}">
                <a16:creationId xmlns:a16="http://schemas.microsoft.com/office/drawing/2014/main" id="{3FDF8246-911A-4D4D-A4BE-C4DAAB9F7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2029" y="2151059"/>
            <a:ext cx="1690795" cy="1690795"/>
          </a:xfrm>
          <a:prstGeom prst="rect">
            <a:avLst/>
          </a:prstGeom>
        </p:spPr>
      </p:pic>
    </p:spTree>
    <p:extLst>
      <p:ext uri="{BB962C8B-B14F-4D97-AF65-F5344CB8AC3E}">
        <p14:creationId xmlns:p14="http://schemas.microsoft.com/office/powerpoint/2010/main" val="2979462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20CB795-44FA-4CBB-902F-A65A30973D89}"/>
              </a:ext>
            </a:extLst>
          </p:cNvPr>
          <p:cNvSpPr/>
          <p:nvPr/>
        </p:nvSpPr>
        <p:spPr>
          <a:xfrm>
            <a:off x="0" y="0"/>
            <a:ext cx="1219200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9623315C-0FB0-4AEE-A7FD-F475B6A55C5F}"/>
              </a:ext>
            </a:extLst>
          </p:cNvPr>
          <p:cNvSpPr txBox="1"/>
          <p:nvPr/>
        </p:nvSpPr>
        <p:spPr>
          <a:xfrm>
            <a:off x="5648960" y="3089728"/>
            <a:ext cx="6470041" cy="2893100"/>
          </a:xfrm>
          <a:prstGeom prst="rect">
            <a:avLst/>
          </a:prstGeom>
          <a:noFill/>
        </p:spPr>
        <p:txBody>
          <a:bodyPr wrap="none" rtlCol="0">
            <a:spAutoFit/>
          </a:bodyPr>
          <a:lstStyle/>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免責事項</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この文書は、米国政府の機関が後援した作業の説明として作成されました。</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米国政府も</a:t>
            </a:r>
            <a:r>
              <a:rPr kumimoji="1" lang="en-US" altLang="ja-JP" sz="1400" dirty="0" err="1">
                <a:solidFill>
                  <a:schemeClr val="bg1"/>
                </a:solidFill>
                <a:latin typeface="たぬき油性マジック" panose="02000600000000000000" pitchFamily="2" charset="-128"/>
                <a:ea typeface="たぬき油性マジック" panose="02000600000000000000" pitchFamily="2" charset="-128"/>
              </a:rPr>
              <a:t>LawrenceLivermore</a:t>
            </a:r>
            <a:r>
              <a:rPr kumimoji="1" lang="en-US" altLang="ja-JP" sz="1400" dirty="0">
                <a:solidFill>
                  <a:schemeClr val="bg1"/>
                </a:solidFill>
                <a:latin typeface="たぬき油性マジック" panose="02000600000000000000" pitchFamily="2" charset="-128"/>
                <a:ea typeface="たぬき油性マジック" panose="02000600000000000000" pitchFamily="2" charset="-128"/>
              </a:rPr>
              <a:t> National Security</a:t>
            </a:r>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a:t>
            </a:r>
            <a:r>
              <a:rPr kumimoji="1" lang="en-US" altLang="ja-JP" sz="1400" dirty="0">
                <a:solidFill>
                  <a:schemeClr val="bg1"/>
                </a:solidFill>
                <a:latin typeface="たぬき油性マジック" panose="02000600000000000000" pitchFamily="2" charset="-128"/>
                <a:ea typeface="たぬき油性マジック" panose="02000600000000000000" pitchFamily="2" charset="-128"/>
              </a:rPr>
              <a:t>LLC</a:t>
            </a:r>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もその従業員も、</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明示または黙示を問わず、いかなる情報、装置、製品、または開示された</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プロセス、またはその使用が個人所有の権利を侵害しないことを表す。</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商号、商標、製造元、またはその他の方法による特定の商用製品、プロセス、</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またはサービスへの言及は、必ずしも米国政府またはローレンスリバモア</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ナショナルセキュリティ</a:t>
            </a:r>
            <a:r>
              <a:rPr kumimoji="1" lang="en-US" altLang="ja-JP" sz="1400" dirty="0">
                <a:solidFill>
                  <a:schemeClr val="bg1"/>
                </a:solidFill>
                <a:latin typeface="たぬき油性マジック" panose="02000600000000000000" pitchFamily="2" charset="-128"/>
                <a:ea typeface="たぬき油性マジック" panose="02000600000000000000" pitchFamily="2" charset="-128"/>
              </a:rPr>
              <a:t>LLC</a:t>
            </a:r>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によるその承認、推奨、または支持を構成または</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暗示するものではありません。</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本書に記載されている著者の見解および意見は、必ずしも米国政府または</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ローレンスリバモアナショナルセキュリティ</a:t>
            </a:r>
            <a:r>
              <a:rPr kumimoji="1" lang="en-US" altLang="ja-JP" sz="1400" dirty="0">
                <a:solidFill>
                  <a:schemeClr val="bg1"/>
                </a:solidFill>
                <a:latin typeface="たぬき油性マジック" panose="02000600000000000000" pitchFamily="2" charset="-128"/>
                <a:ea typeface="たぬき油性マジック" panose="02000600000000000000" pitchFamily="2" charset="-128"/>
              </a:rPr>
              <a:t>LLC</a:t>
            </a:r>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の見解および意見を表明</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または反映するものではなく、広告または製品の推奨目的で使用される</a:t>
            </a:r>
            <a:endParaRPr kumimoji="1" lang="en-US" altLang="ja-JP" sz="1400" dirty="0">
              <a:solidFill>
                <a:schemeClr val="bg1"/>
              </a:solidFill>
              <a:latin typeface="たぬき油性マジック" panose="02000600000000000000" pitchFamily="2" charset="-128"/>
              <a:ea typeface="たぬき油性マジック" panose="02000600000000000000" pitchFamily="2" charset="-128"/>
            </a:endParaRPr>
          </a:p>
          <a:p>
            <a:r>
              <a:rPr kumimoji="1" lang="ja-JP" altLang="en-US" sz="1400" dirty="0">
                <a:solidFill>
                  <a:schemeClr val="bg1"/>
                </a:solidFill>
                <a:latin typeface="たぬき油性マジック" panose="02000600000000000000" pitchFamily="2" charset="-128"/>
                <a:ea typeface="たぬき油性マジック" panose="02000600000000000000" pitchFamily="2" charset="-128"/>
              </a:rPr>
              <a:t>ものではありません。</a:t>
            </a:r>
          </a:p>
        </p:txBody>
      </p:sp>
      <p:pic>
        <p:nvPicPr>
          <p:cNvPr id="4" name="図 3">
            <a:extLst>
              <a:ext uri="{FF2B5EF4-FFF2-40B4-BE49-F238E27FC236}">
                <a16:creationId xmlns:a16="http://schemas.microsoft.com/office/drawing/2014/main" id="{F96B6C8C-1E5E-4708-A0CB-64F4B35A4315}"/>
              </a:ext>
            </a:extLst>
          </p:cNvPr>
          <p:cNvPicPr>
            <a:picLocks noChangeAspect="1"/>
          </p:cNvPicPr>
          <p:nvPr/>
        </p:nvPicPr>
        <p:blipFill>
          <a:blip r:embed="rId2"/>
          <a:stretch>
            <a:fillRect/>
          </a:stretch>
        </p:blipFill>
        <p:spPr>
          <a:xfrm>
            <a:off x="423845" y="4841482"/>
            <a:ext cx="4801270" cy="1076475"/>
          </a:xfrm>
          <a:prstGeom prst="rect">
            <a:avLst/>
          </a:prstGeom>
        </p:spPr>
      </p:pic>
    </p:spTree>
    <p:extLst>
      <p:ext uri="{BB962C8B-B14F-4D97-AF65-F5344CB8AC3E}">
        <p14:creationId xmlns:p14="http://schemas.microsoft.com/office/powerpoint/2010/main" val="3696120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A1CE7C-CF42-4E7F-840F-A965212BB5B2}"/>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パッケージ管理ツール</a:t>
            </a:r>
            <a:r>
              <a:rPr kumimoji="1" lang="en-US" altLang="ja-JP"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conda</a:t>
            </a:r>
            <a:r>
              <a:rPr kumimoji="1" lang="en-US" altLang="ja-JP" dirty="0">
                <a:latin typeface="たぬき油性マジック" panose="02000600000000000000" pitchFamily="2" charset="-128"/>
                <a:ea typeface="たぬき油性マジック" panose="02000600000000000000" pitchFamily="2" charset="-128"/>
              </a:rPr>
              <a:t>/pip/apt</a:t>
            </a:r>
            <a:r>
              <a:rPr kumimoji="1" lang="ja-JP" altLang="en-US" dirty="0">
                <a:latin typeface="たぬき油性マジック" panose="02000600000000000000" pitchFamily="2" charset="-128"/>
                <a:ea typeface="たぬき油性マジック" panose="02000600000000000000" pitchFamily="2" charset="-128"/>
              </a:rPr>
              <a:t>他</a:t>
            </a:r>
            <a:r>
              <a:rPr kumimoji="1" lang="en-US" altLang="ja-JP" dirty="0">
                <a:latin typeface="たぬき油性マジック" panose="02000600000000000000" pitchFamily="2" charset="-128"/>
                <a:ea typeface="たぬき油性マジック" panose="02000600000000000000" pitchFamily="2" charset="-128"/>
              </a:rPr>
              <a:t>)</a:t>
            </a:r>
            <a:r>
              <a:rPr kumimoji="1" lang="ja-JP" altLang="en-US" dirty="0">
                <a:latin typeface="たぬき油性マジック" panose="02000600000000000000" pitchFamily="2" charset="-128"/>
                <a:ea typeface="たぬき油性マジック" panose="02000600000000000000" pitchFamily="2" charset="-128"/>
              </a:rPr>
              <a:t>による一般的</a:t>
            </a:r>
            <a:r>
              <a:rPr kumimoji="1" lang="en-US" altLang="ja-JP" dirty="0">
                <a:latin typeface="たぬき油性マジック" panose="02000600000000000000" pitchFamily="2" charset="-128"/>
                <a:ea typeface="たぬき油性マジック" panose="02000600000000000000" pitchFamily="2" charset="-128"/>
              </a:rPr>
              <a:t>(</a:t>
            </a:r>
            <a:r>
              <a:rPr kumimoji="1" lang="ja-JP" altLang="en-US" dirty="0">
                <a:latin typeface="たぬき油性マジック" panose="02000600000000000000" pitchFamily="2" charset="-128"/>
                <a:ea typeface="たぬき油性マジック" panose="02000600000000000000" pitchFamily="2" charset="-128"/>
              </a:rPr>
              <a:t>懐疑的</a:t>
            </a:r>
            <a:r>
              <a:rPr kumimoji="1" lang="en-US" altLang="ja-JP" dirty="0">
                <a:latin typeface="たぬき油性マジック" panose="02000600000000000000" pitchFamily="2" charset="-128"/>
                <a:ea typeface="たぬき油性マジック" panose="02000600000000000000" pitchFamily="2" charset="-128"/>
              </a:rPr>
              <a:t>)</a:t>
            </a:r>
            <a:r>
              <a:rPr kumimoji="1" lang="ja-JP" altLang="en-US" dirty="0">
                <a:latin typeface="たぬき油性マジック" panose="02000600000000000000" pitchFamily="2" charset="-128"/>
                <a:ea typeface="たぬき油性マジック" panose="02000600000000000000" pitchFamily="2" charset="-128"/>
              </a:rPr>
              <a:t>な仮説</a:t>
            </a:r>
          </a:p>
        </p:txBody>
      </p:sp>
      <p:sp>
        <p:nvSpPr>
          <p:cNvPr id="3" name="コンテンツ プレースホルダー 2">
            <a:extLst>
              <a:ext uri="{FF2B5EF4-FFF2-40B4-BE49-F238E27FC236}">
                <a16:creationId xmlns:a16="http://schemas.microsoft.com/office/drawing/2014/main" id="{165394F6-0B7D-4212-A68D-C37858C8A326}"/>
              </a:ext>
            </a:extLst>
          </p:cNvPr>
          <p:cNvSpPr>
            <a:spLocks noGrp="1"/>
          </p:cNvSpPr>
          <p:nvPr>
            <p:ph idx="1"/>
          </p:nvPr>
        </p:nvSpPr>
        <p:spPr/>
        <p:txBody>
          <a:bodyPr>
            <a:normAutofit/>
          </a:bodyPr>
          <a:lstStyle/>
          <a:p>
            <a:r>
              <a:rPr lang="ja-JP" altLang="en-US" dirty="0">
                <a:latin typeface="たぬき油性マジック" panose="02000600000000000000" pitchFamily="2" charset="-128"/>
                <a:ea typeface="たぬき油性マジック" panose="02000600000000000000" pitchFamily="2" charset="-128"/>
              </a:rPr>
              <a:t>ソースコードとバイナリは</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プラットフォームごとに</a:t>
            </a:r>
            <a:r>
              <a:rPr lang="en-US" altLang="ja-JP" dirty="0">
                <a:latin typeface="たぬき油性マジック" panose="02000600000000000000" pitchFamily="2" charset="-128"/>
                <a:ea typeface="たぬき油性マジック" panose="02000600000000000000" pitchFamily="2" charset="-128"/>
              </a:rPr>
              <a:t>)1:1</a:t>
            </a:r>
            <a:r>
              <a:rPr lang="ja-JP" altLang="en-US" dirty="0">
                <a:latin typeface="たぬき油性マジック" panose="02000600000000000000" pitchFamily="2" charset="-128"/>
                <a:ea typeface="たぬき油性マジック" panose="02000600000000000000" pitchFamily="2" charset="-128"/>
              </a:rPr>
              <a:t>の関係</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再現性に優れている</a:t>
            </a:r>
            <a:r>
              <a:rPr kumimoji="1"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例：</a:t>
            </a:r>
            <a:r>
              <a:rPr kumimoji="1" lang="en-US" altLang="ja-JP" dirty="0">
                <a:latin typeface="たぬき油性マジック" panose="02000600000000000000" pitchFamily="2" charset="-128"/>
                <a:ea typeface="たぬき油性マジック" panose="02000600000000000000" pitchFamily="2" charset="-128"/>
              </a:rPr>
              <a:t>Debian)</a:t>
            </a:r>
          </a:p>
          <a:p>
            <a:pPr lvl="1"/>
            <a:r>
              <a:rPr lang="ja-JP" altLang="en-US" dirty="0">
                <a:latin typeface="たぬき油性マジック" panose="02000600000000000000" pitchFamily="2" charset="-128"/>
                <a:ea typeface="たぬき油性マジック" panose="02000600000000000000" pitchFamily="2" charset="-128"/>
              </a:rPr>
              <a:t>パフォーマンス最適化が難しい</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バイナリは可能な限り可搬性をもつべき</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たいていのディストリビューションで動作</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再現可能だがパフォーマンスは悪い</a:t>
            </a:r>
            <a:endParaRPr kumimoji="1"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エコシステム間で同一の</a:t>
            </a:r>
            <a:r>
              <a:rPr kumimoji="1" lang="ja-JP" altLang="en-US" dirty="0">
                <a:latin typeface="たぬき油性マジック" panose="02000600000000000000" pitchFamily="2" charset="-128"/>
                <a:ea typeface="たぬき油性マジック" panose="02000600000000000000" pitchFamily="2" charset="-128"/>
                <a:hlinkClick r:id="rId2"/>
              </a:rPr>
              <a:t>ツールチェーン</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単一のコンパイラ、単一のランタイムライブラリセット</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もしくはコンパイラなし</a:t>
            </a:r>
            <a:r>
              <a:rPr lang="en-US" altLang="ja-JP" dirty="0">
                <a:latin typeface="たぬき油性マジック" panose="02000600000000000000" pitchFamily="2" charset="-128"/>
                <a:ea typeface="たぬき油性マジック" panose="02000600000000000000" pitchFamily="2" charset="-128"/>
              </a:rPr>
              <a:t>(</a:t>
            </a:r>
            <a:r>
              <a:rPr lang="ja-JP" altLang="en-US" dirty="0">
                <a:latin typeface="たぬき油性マジック" panose="02000600000000000000" pitchFamily="2" charset="-128"/>
                <a:ea typeface="たぬき油性マジック" panose="02000600000000000000" pitchFamily="2" charset="-128"/>
              </a:rPr>
              <a:t>インタプリタ言語</a:t>
            </a:r>
            <a:r>
              <a:rPr lang="en-US" altLang="ja-JP" dirty="0">
                <a:latin typeface="たぬき油性マジック" panose="02000600000000000000" pitchFamily="2" charset="-128"/>
                <a:ea typeface="たぬき油性マジック" panose="02000600000000000000" pitchFamily="2" charset="-128"/>
              </a:rPr>
              <a:t>)</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2442235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7FC18F-C5BF-4759-922E-08C289084760}"/>
              </a:ext>
            </a:extLst>
          </p:cNvPr>
          <p:cNvSpPr>
            <a:spLocks noGrp="1"/>
          </p:cNvSpPr>
          <p:nvPr>
            <p:ph type="title"/>
          </p:nvPr>
        </p:nvSpPr>
        <p:spPr/>
        <p:txBody>
          <a:bodyPr/>
          <a:lstStyle/>
          <a:p>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は多くの仮説に違反</a:t>
            </a:r>
          </a:p>
        </p:txBody>
      </p:sp>
      <p:sp>
        <p:nvSpPr>
          <p:cNvPr id="3" name="コンテンツ プレースホルダー 2">
            <a:extLst>
              <a:ext uri="{FF2B5EF4-FFF2-40B4-BE49-F238E27FC236}">
                <a16:creationId xmlns:a16="http://schemas.microsoft.com/office/drawing/2014/main" id="{F531C913-6364-42AD-94C9-F79A34DEDC5E}"/>
              </a:ext>
            </a:extLst>
          </p:cNvPr>
          <p:cNvSpPr>
            <a:spLocks noGrp="1"/>
          </p:cNvSpPr>
          <p:nvPr>
            <p:ph idx="1"/>
          </p:nvPr>
        </p:nvSpPr>
        <p:spPr/>
        <p:txBody>
          <a:bodyPr>
            <a:normAutofit fontScale="77500" lnSpcReduction="20000"/>
          </a:bodyPr>
          <a:lstStyle/>
          <a:p>
            <a:r>
              <a:rPr kumimoji="1" lang="ja-JP" altLang="en-US" dirty="0">
                <a:latin typeface="たぬき油性マジック" panose="02000600000000000000" pitchFamily="2" charset="-128"/>
                <a:ea typeface="たぬき油性マジック" panose="02000600000000000000" pitchFamily="2" charset="-128"/>
              </a:rPr>
              <a:t>一般的にコードはソースとして分離</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ベンダライブラリ、コンパイラを除く</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同一</a:t>
            </a:r>
            <a:r>
              <a:rPr lang="ja-JP" altLang="en-US" dirty="0">
                <a:latin typeface="たぬき油性マジック" panose="02000600000000000000" pitchFamily="2" charset="-128"/>
                <a:ea typeface="たぬき油性マジック" panose="02000600000000000000" pitchFamily="2" charset="-128"/>
              </a:rPr>
              <a:t>ライブラリなのに多くのバリエーションビルド</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開発者ごとで異なるビルド</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新規マシンの場合多くが初回ビルド</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コードはプロセッサや</a:t>
            </a:r>
            <a:r>
              <a:rPr lang="en-US" altLang="ja-JP" dirty="0">
                <a:latin typeface="たぬき油性マジック" panose="02000600000000000000" pitchFamily="2" charset="-128"/>
                <a:ea typeface="たぬき油性マジック" panose="02000600000000000000" pitchFamily="2" charset="-128"/>
              </a:rPr>
              <a:t>GPU</a:t>
            </a:r>
            <a:r>
              <a:rPr lang="ja-JP" altLang="en-US" dirty="0">
                <a:latin typeface="たぬき油性マジック" panose="02000600000000000000" pitchFamily="2" charset="-128"/>
                <a:ea typeface="たぬき油性マジック" panose="02000600000000000000" pitchFamily="2" charset="-128"/>
              </a:rPr>
              <a:t>ごとに最適化</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メイクがハードウェアごとに影響</a:t>
            </a:r>
            <a:endParaRPr kumimoji="1" lang="en-US" altLang="ja-JP" dirty="0">
              <a:latin typeface="たぬき油性マジック" panose="02000600000000000000" pitchFamily="2" charset="-128"/>
              <a:ea typeface="たぬき油性マジック" panose="02000600000000000000" pitchFamily="2" charset="-128"/>
            </a:endParaRPr>
          </a:p>
          <a:p>
            <a:pPr lvl="1"/>
            <a:r>
              <a:rPr kumimoji="1" lang="en-US" altLang="ja-JP" dirty="0">
                <a:latin typeface="たぬき油性マジック" panose="02000600000000000000" pitchFamily="2" charset="-128"/>
                <a:ea typeface="たぬき油性マジック" panose="02000600000000000000" pitchFamily="2" charset="-128"/>
              </a:rPr>
              <a:t>10</a:t>
            </a:r>
            <a:r>
              <a:rPr kumimoji="1" lang="ja-JP" altLang="en-US" dirty="0">
                <a:latin typeface="たぬき油性マジック" panose="02000600000000000000" pitchFamily="2" charset="-128"/>
                <a:ea typeface="たぬき油性マジック" panose="02000600000000000000" pitchFamily="2" charset="-128"/>
              </a:rPr>
              <a:t>～</a:t>
            </a:r>
            <a:r>
              <a:rPr kumimoji="1" lang="en-US" altLang="ja-JP" dirty="0">
                <a:latin typeface="たぬき油性マジック" panose="02000600000000000000" pitchFamily="2" charset="-128"/>
                <a:ea typeface="たぬき油性マジック" panose="02000600000000000000" pitchFamily="2" charset="-128"/>
              </a:rPr>
              <a:t>100</a:t>
            </a:r>
            <a:r>
              <a:rPr kumimoji="1" lang="ja-JP" altLang="en-US" dirty="0">
                <a:latin typeface="たぬき油性マジック" panose="02000600000000000000" pitchFamily="2" charset="-128"/>
                <a:ea typeface="たぬき油性マジック" panose="02000600000000000000" pitchFamily="2" charset="-128"/>
              </a:rPr>
              <a:t>倍パフォーマンスがかわる</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システムパッケージに深く関連</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マシンごとに最適化されたライブラリ使用が必要</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ja-JP" altLang="en-US" dirty="0">
                <a:latin typeface="たぬき油性マジック" panose="02000600000000000000" pitchFamily="2" charset="-128"/>
                <a:ea typeface="たぬき油性マジック" panose="02000600000000000000" pitchFamily="2" charset="-128"/>
              </a:rPr>
              <a:t>ホスト</a:t>
            </a:r>
            <a:r>
              <a:rPr lang="en-US" altLang="ja-JP" dirty="0">
                <a:latin typeface="たぬき油性マジック" panose="02000600000000000000" pitchFamily="2" charset="-128"/>
                <a:ea typeface="たぬき油性マジック" panose="02000600000000000000" pitchFamily="2" charset="-128"/>
              </a:rPr>
              <a:t>GPU</a:t>
            </a:r>
            <a:r>
              <a:rPr lang="ja-JP" altLang="en-US" dirty="0">
                <a:latin typeface="たぬき油性マジック" panose="02000600000000000000" pitchFamily="2" charset="-128"/>
                <a:ea typeface="たぬき油性マジック" panose="02000600000000000000" pitchFamily="2" charset="-128"/>
              </a:rPr>
              <a:t>ライブラリおよびネットワーク使用が必要</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複数の言語</a:t>
            </a:r>
            <a:endParaRPr kumimoji="1" lang="en-US" altLang="ja-JP" dirty="0">
              <a:latin typeface="たぬき油性マジック" panose="02000600000000000000" pitchFamily="2" charset="-128"/>
              <a:ea typeface="たぬき油性マジック" panose="02000600000000000000" pitchFamily="2" charset="-128"/>
            </a:endParaRPr>
          </a:p>
          <a:p>
            <a:pPr lvl="1"/>
            <a:r>
              <a:rPr lang="en-US" altLang="ja-JP" dirty="0">
                <a:latin typeface="たぬき油性マジック" panose="02000600000000000000" pitchFamily="2" charset="-128"/>
                <a:ea typeface="たぬき油性マジック" panose="02000600000000000000" pitchFamily="2" charset="-128"/>
              </a:rPr>
              <a:t>C</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C++</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Fortran</a:t>
            </a:r>
            <a:r>
              <a:rPr lang="ja-JP" altLang="en-US" dirty="0">
                <a:latin typeface="たぬき油性マジック" panose="02000600000000000000" pitchFamily="2" charset="-128"/>
                <a:ea typeface="たぬき油性マジック" panose="02000600000000000000" pitchFamily="2" charset="-128"/>
              </a:rPr>
              <a:t>、</a:t>
            </a:r>
            <a:r>
              <a:rPr lang="en-US" altLang="ja-JP" dirty="0">
                <a:latin typeface="たぬき油性マジック" panose="02000600000000000000" pitchFamily="2" charset="-128"/>
                <a:ea typeface="たぬき油性マジック" panose="02000600000000000000" pitchFamily="2" charset="-128"/>
              </a:rPr>
              <a:t>Python</a:t>
            </a:r>
            <a:r>
              <a:rPr lang="ja-JP" altLang="en-US" dirty="0">
                <a:latin typeface="たぬき油性マジック" panose="02000600000000000000" pitchFamily="2" charset="-128"/>
                <a:ea typeface="たぬき油性マジック" panose="02000600000000000000" pitchFamily="2" charset="-128"/>
              </a:rPr>
              <a:t>ほか</a:t>
            </a:r>
            <a:endParaRPr lang="en-US" altLang="ja-JP" dirty="0">
              <a:latin typeface="たぬき油性マジック" panose="02000600000000000000" pitchFamily="2" charset="-128"/>
              <a:ea typeface="たぬき油性マジック" panose="02000600000000000000" pitchFamily="2" charset="-128"/>
            </a:endParaRPr>
          </a:p>
          <a:p>
            <a:pPr lvl="1"/>
            <a:r>
              <a:rPr kumimoji="1" lang="ja-JP" altLang="en-US" dirty="0">
                <a:latin typeface="たぬき油性マジック" panose="02000600000000000000" pitchFamily="2" charset="-128"/>
                <a:ea typeface="たぬき油性マジック" panose="02000600000000000000" pitchFamily="2" charset="-128"/>
              </a:rPr>
              <a:t>すべて同一のエコシステムに</a:t>
            </a:r>
          </a:p>
        </p:txBody>
      </p:sp>
      <p:pic>
        <p:nvPicPr>
          <p:cNvPr id="5" name="図 4">
            <a:extLst>
              <a:ext uri="{FF2B5EF4-FFF2-40B4-BE49-F238E27FC236}">
                <a16:creationId xmlns:a16="http://schemas.microsoft.com/office/drawing/2014/main" id="{387D277C-0725-46F3-890D-50ABC03BDF01}"/>
              </a:ext>
            </a:extLst>
          </p:cNvPr>
          <p:cNvPicPr>
            <a:picLocks noChangeAspect="1"/>
          </p:cNvPicPr>
          <p:nvPr/>
        </p:nvPicPr>
        <p:blipFill>
          <a:blip r:embed="rId2"/>
          <a:stretch>
            <a:fillRect/>
          </a:stretch>
        </p:blipFill>
        <p:spPr>
          <a:xfrm>
            <a:off x="8588967" y="2060062"/>
            <a:ext cx="3053291" cy="988685"/>
          </a:xfrm>
          <a:prstGeom prst="rect">
            <a:avLst/>
          </a:prstGeom>
        </p:spPr>
      </p:pic>
      <p:pic>
        <p:nvPicPr>
          <p:cNvPr id="7" name="図 6">
            <a:extLst>
              <a:ext uri="{FF2B5EF4-FFF2-40B4-BE49-F238E27FC236}">
                <a16:creationId xmlns:a16="http://schemas.microsoft.com/office/drawing/2014/main" id="{DC825A9C-8FA5-4FDB-9D73-21F33861494B}"/>
              </a:ext>
            </a:extLst>
          </p:cNvPr>
          <p:cNvPicPr>
            <a:picLocks noChangeAspect="1"/>
          </p:cNvPicPr>
          <p:nvPr/>
        </p:nvPicPr>
        <p:blipFill>
          <a:blip r:embed="rId3"/>
          <a:stretch>
            <a:fillRect/>
          </a:stretch>
        </p:blipFill>
        <p:spPr>
          <a:xfrm>
            <a:off x="8588967" y="3503324"/>
            <a:ext cx="3053291" cy="2198976"/>
          </a:xfrm>
          <a:prstGeom prst="rect">
            <a:avLst/>
          </a:prstGeom>
        </p:spPr>
      </p:pic>
      <p:sp>
        <p:nvSpPr>
          <p:cNvPr id="8" name="テキスト ボックス 7">
            <a:extLst>
              <a:ext uri="{FF2B5EF4-FFF2-40B4-BE49-F238E27FC236}">
                <a16:creationId xmlns:a16="http://schemas.microsoft.com/office/drawing/2014/main" id="{5C9493A7-5B21-4026-8C48-ADC562CDFD44}"/>
              </a:ext>
            </a:extLst>
          </p:cNvPr>
          <p:cNvSpPr txBox="1"/>
          <p:nvPr/>
        </p:nvSpPr>
        <p:spPr>
          <a:xfrm>
            <a:off x="7942636" y="2369738"/>
            <a:ext cx="646331" cy="369332"/>
          </a:xfrm>
          <a:prstGeom prst="rect">
            <a:avLst/>
          </a:prstGeom>
          <a:noFill/>
        </p:spPr>
        <p:txBody>
          <a:bodyPr wrap="none" rtlCol="0">
            <a:spAutoFit/>
          </a:bodyPr>
          <a:lstStyle/>
          <a:p>
            <a:r>
              <a:rPr kumimoji="1" lang="ja-JP" altLang="en-US" dirty="0">
                <a:latin typeface="たぬき油性マジック" panose="02000600000000000000" pitchFamily="2" charset="-128"/>
                <a:ea typeface="たぬき油性マジック" panose="02000600000000000000" pitchFamily="2" charset="-128"/>
              </a:rPr>
              <a:t>現在</a:t>
            </a:r>
          </a:p>
        </p:txBody>
      </p:sp>
      <p:sp>
        <p:nvSpPr>
          <p:cNvPr id="9" name="テキスト ボックス 8">
            <a:extLst>
              <a:ext uri="{FF2B5EF4-FFF2-40B4-BE49-F238E27FC236}">
                <a16:creationId xmlns:a16="http://schemas.microsoft.com/office/drawing/2014/main" id="{9E1F6B10-EF44-46AE-8788-AC214A71C5F0}"/>
              </a:ext>
            </a:extLst>
          </p:cNvPr>
          <p:cNvSpPr txBox="1"/>
          <p:nvPr/>
        </p:nvSpPr>
        <p:spPr>
          <a:xfrm>
            <a:off x="7942636" y="3658389"/>
            <a:ext cx="877163" cy="369332"/>
          </a:xfrm>
          <a:prstGeom prst="rect">
            <a:avLst/>
          </a:prstGeom>
          <a:solidFill>
            <a:schemeClr val="bg1"/>
          </a:solidFill>
        </p:spPr>
        <p:txBody>
          <a:bodyPr wrap="none" rtlCol="0">
            <a:spAutoFit/>
          </a:bodyPr>
          <a:lstStyle/>
          <a:p>
            <a:r>
              <a:rPr lang="ja-JP" altLang="en-US" dirty="0">
                <a:latin typeface="たぬき油性マジック" panose="02000600000000000000" pitchFamily="2" charset="-128"/>
                <a:ea typeface="たぬき油性マジック" panose="02000600000000000000" pitchFamily="2" charset="-128"/>
              </a:rPr>
              <a:t>今後　</a:t>
            </a:r>
            <a:endParaRPr kumimoji="1" lang="ja-JP" altLang="en-US" dirty="0">
              <a:latin typeface="たぬき油性マジック" panose="02000600000000000000" pitchFamily="2" charset="-128"/>
              <a:ea typeface="たぬき油性マジック" panose="02000600000000000000" pitchFamily="2" charset="-128"/>
            </a:endParaRPr>
          </a:p>
        </p:txBody>
      </p:sp>
    </p:spTree>
    <p:extLst>
      <p:ext uri="{BB962C8B-B14F-4D97-AF65-F5344CB8AC3E}">
        <p14:creationId xmlns:p14="http://schemas.microsoft.com/office/powerpoint/2010/main" val="189740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7A7DE3-433A-4138-A740-00A823F6E598}"/>
              </a:ext>
            </a:extLst>
          </p:cNvPr>
          <p:cNvSpPr>
            <a:spLocks noGrp="1"/>
          </p:cNvSpPr>
          <p:nvPr>
            <p:ph type="title"/>
          </p:nvPr>
        </p:nvSpPr>
        <p:spPr/>
        <p:txBody>
          <a:bodyPr/>
          <a:lstStyle/>
          <a:p>
            <a:r>
              <a:rPr kumimoji="1" lang="ja-JP" altLang="en-US" dirty="0">
                <a:latin typeface="たぬき油性マジック" panose="02000600000000000000" pitchFamily="2" charset="-128"/>
                <a:ea typeface="たぬき油性マジック" panose="02000600000000000000" pitchFamily="2" charset="-128"/>
              </a:rPr>
              <a:t>コンテナ</a:t>
            </a:r>
          </a:p>
        </p:txBody>
      </p:sp>
      <p:sp>
        <p:nvSpPr>
          <p:cNvPr id="3" name="コンテンツ プレースホルダー 2">
            <a:extLst>
              <a:ext uri="{FF2B5EF4-FFF2-40B4-BE49-F238E27FC236}">
                <a16:creationId xmlns:a16="http://schemas.microsoft.com/office/drawing/2014/main" id="{E1E18AB1-1B6F-448D-97A4-40D59C9D620E}"/>
              </a:ext>
            </a:extLst>
          </p:cNvPr>
          <p:cNvSpPr>
            <a:spLocks noGrp="1"/>
          </p:cNvSpPr>
          <p:nvPr>
            <p:ph idx="1"/>
          </p:nvPr>
        </p:nvSpPr>
        <p:spPr>
          <a:xfrm>
            <a:off x="838200" y="1825625"/>
            <a:ext cx="7524750" cy="4351338"/>
          </a:xfrm>
        </p:spPr>
        <p:txBody>
          <a:bodyPr>
            <a:normAutofit fontScale="70000" lnSpcReduction="20000"/>
          </a:bodyPr>
          <a:lstStyle/>
          <a:p>
            <a:r>
              <a:rPr kumimoji="1" lang="ja-JP" altLang="en-US" dirty="0">
                <a:latin typeface="たぬき油性マジック" panose="02000600000000000000" pitchFamily="2" charset="-128"/>
                <a:ea typeface="たぬき油性マジック" panose="02000600000000000000" pitchFamily="2" charset="-128"/>
              </a:rPr>
              <a:t>コンテナは、構築済みソフトウェアスタックの複製・配布に優れている</a:t>
            </a:r>
            <a:endParaRPr kumimoji="1"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誰かがコンテナをビルドする必要がある</a:t>
            </a:r>
            <a:r>
              <a:rPr kumimoji="1" lang="en-US" altLang="ja-JP" dirty="0">
                <a:latin typeface="たぬき油性マジック" panose="02000600000000000000" pitchFamily="2" charset="-128"/>
                <a:ea typeface="たぬき油性マジック" panose="02000600000000000000" pitchFamily="2" charset="-128"/>
              </a:rPr>
              <a:t>!</a:t>
            </a:r>
          </a:p>
          <a:p>
            <a:r>
              <a:rPr kumimoji="1" lang="ja-JP" altLang="en-US" dirty="0">
                <a:latin typeface="たぬき油性マジック" panose="02000600000000000000" pitchFamily="2" charset="-128"/>
                <a:ea typeface="たぬき油性マジック" panose="02000600000000000000" pitchFamily="2" charset="-128"/>
              </a:rPr>
              <a:t>些細なことではない</a:t>
            </a:r>
            <a:endParaRPr kumimoji="1"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コンテナ化されたアプリは数百の関連を保持</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コンテナ内での</a:t>
            </a:r>
            <a:r>
              <a:rPr lang="en-US" altLang="ja-JP" dirty="0">
                <a:latin typeface="たぬき油性マジック" panose="02000600000000000000" pitchFamily="2" charset="-128"/>
                <a:ea typeface="たぬき油性マジック" panose="02000600000000000000" pitchFamily="2" charset="-128"/>
              </a:rPr>
              <a:t>OS</a:t>
            </a:r>
            <a:r>
              <a:rPr lang="ja-JP" altLang="en-US" dirty="0">
                <a:latin typeface="たぬき油性マジック" panose="02000600000000000000" pitchFamily="2" charset="-128"/>
                <a:ea typeface="たぬき油性マジック" panose="02000600000000000000" pitchFamily="2" charset="-128"/>
              </a:rPr>
              <a:t>パッケージマネジャ使用は不十分</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たいていのバイナリビルドは最適化されていない</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一般的なライブラリはアーキテクチャ固有の最適化がおこなわれていない</a:t>
            </a:r>
            <a:endParaRPr lang="en-US" altLang="ja-JP" dirty="0">
              <a:latin typeface="たぬき油性マジック" panose="02000600000000000000" pitchFamily="2" charset="-128"/>
              <a:ea typeface="たぬき油性マジック" panose="02000600000000000000" pitchFamily="2" charset="-128"/>
            </a:endParaRPr>
          </a:p>
          <a:p>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コンテナは多くの異なるホストでとりあえずリビルドが必要</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すべてのファシリティに一つのコンテナが構築できるか明確になっていない</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コンテナは</a:t>
            </a:r>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における</a:t>
            </a:r>
            <a:r>
              <a:rPr kumimoji="1" lang="en-US" altLang="ja-JP" dirty="0">
                <a:latin typeface="たぬき油性マジック" panose="02000600000000000000" pitchFamily="2" charset="-128"/>
                <a:ea typeface="たぬき油性マジック" panose="02000600000000000000" pitchFamily="2" charset="-128"/>
              </a:rPr>
              <a:t>N</a:t>
            </a:r>
            <a:r>
              <a:rPr kumimoji="1" lang="ja-JP" altLang="en-US" dirty="0">
                <a:latin typeface="たぬき油性マジック" panose="02000600000000000000" pitchFamily="2" charset="-128"/>
                <a:ea typeface="たぬき油性マジック" panose="02000600000000000000" pitchFamily="2" charset="-128"/>
              </a:rPr>
              <a:t>プラットフォーム問題</a:t>
            </a:r>
            <a:r>
              <a:rPr lang="ja-JP" altLang="en-US" dirty="0">
                <a:latin typeface="たぬき油性マジック" panose="02000600000000000000" pitchFamily="2" charset="-128"/>
                <a:ea typeface="たぬき油性マジック" panose="02000600000000000000" pitchFamily="2" charset="-128"/>
              </a:rPr>
              <a:t>を解決できない可能性がある</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4" name="四角形: 角を丸くする 3">
            <a:extLst>
              <a:ext uri="{FF2B5EF4-FFF2-40B4-BE49-F238E27FC236}">
                <a16:creationId xmlns:a16="http://schemas.microsoft.com/office/drawing/2014/main" id="{A18235C9-45D4-4CD2-98C5-C104975DDF5B}"/>
              </a:ext>
            </a:extLst>
          </p:cNvPr>
          <p:cNvSpPr/>
          <p:nvPr/>
        </p:nvSpPr>
        <p:spPr>
          <a:xfrm>
            <a:off x="1628775" y="6105525"/>
            <a:ext cx="5667375" cy="387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たぬき油性マジック" panose="02000600000000000000" pitchFamily="2" charset="-128"/>
                <a:ea typeface="たぬき油性マジック" panose="02000600000000000000" pitchFamily="2" charset="-128"/>
              </a:rPr>
              <a:t>コンテナをビルドするためのより柔軟な手段が必要</a:t>
            </a:r>
          </a:p>
        </p:txBody>
      </p:sp>
      <p:pic>
        <p:nvPicPr>
          <p:cNvPr id="6" name="図 5">
            <a:extLst>
              <a:ext uri="{FF2B5EF4-FFF2-40B4-BE49-F238E27FC236}">
                <a16:creationId xmlns:a16="http://schemas.microsoft.com/office/drawing/2014/main" id="{435CCA31-DECC-495E-A099-247A8B75DB36}"/>
              </a:ext>
            </a:extLst>
          </p:cNvPr>
          <p:cNvPicPr>
            <a:picLocks noChangeAspect="1"/>
          </p:cNvPicPr>
          <p:nvPr/>
        </p:nvPicPr>
        <p:blipFill>
          <a:blip r:embed="rId2"/>
          <a:stretch>
            <a:fillRect/>
          </a:stretch>
        </p:blipFill>
        <p:spPr>
          <a:xfrm>
            <a:off x="8362950" y="1631950"/>
            <a:ext cx="3663267" cy="4473575"/>
          </a:xfrm>
          <a:prstGeom prst="rect">
            <a:avLst/>
          </a:prstGeom>
        </p:spPr>
      </p:pic>
    </p:spTree>
    <p:extLst>
      <p:ext uri="{BB962C8B-B14F-4D97-AF65-F5344CB8AC3E}">
        <p14:creationId xmlns:p14="http://schemas.microsoft.com/office/powerpoint/2010/main" val="212692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62D46E-C306-415B-AED1-C6B85AA2A6E4}"/>
              </a:ext>
            </a:extLst>
          </p:cNvPr>
          <p:cNvSpPr>
            <a:spLocks noGrp="1"/>
          </p:cNvSpPr>
          <p:nvPr>
            <p:ph type="title"/>
          </p:nvPr>
        </p:nvSpPr>
        <p:spPr/>
        <p:txBody>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lang="ja-JP" altLang="en-US" dirty="0">
                <a:latin typeface="たぬき油性マジック" panose="02000600000000000000" pitchFamily="2" charset="-128"/>
                <a:ea typeface="たぬき油性マジック" panose="02000600000000000000" pitchFamily="2" charset="-128"/>
              </a:rPr>
              <a:t>が</a:t>
            </a:r>
            <a:r>
              <a:rPr kumimoji="1" lang="en-US" altLang="ja-JP" dirty="0">
                <a:latin typeface="たぬき油性マジック" panose="02000600000000000000" pitchFamily="2" charset="-128"/>
                <a:ea typeface="たぬき油性マジック" panose="02000600000000000000" pitchFamily="2" charset="-128"/>
              </a:rPr>
              <a:t>HPC</a:t>
            </a:r>
            <a:r>
              <a:rPr kumimoji="1" lang="ja-JP" altLang="en-US" dirty="0">
                <a:latin typeface="たぬき油性マジック" panose="02000600000000000000" pitchFamily="2" charset="-128"/>
                <a:ea typeface="たぬき油性マジック" panose="02000600000000000000" pitchFamily="2" charset="-128"/>
              </a:rPr>
              <a:t>におけるソフトウェア配布を可能に</a:t>
            </a:r>
          </a:p>
        </p:txBody>
      </p:sp>
      <p:sp>
        <p:nvSpPr>
          <p:cNvPr id="3" name="コンテンツ プレースホルダー 2">
            <a:extLst>
              <a:ext uri="{FF2B5EF4-FFF2-40B4-BE49-F238E27FC236}">
                <a16:creationId xmlns:a16="http://schemas.microsoft.com/office/drawing/2014/main" id="{32A76F8F-8B62-46ED-AAA0-10E3B3C5911A}"/>
              </a:ext>
            </a:extLst>
          </p:cNvPr>
          <p:cNvSpPr>
            <a:spLocks noGrp="1"/>
          </p:cNvSpPr>
          <p:nvPr>
            <p:ph idx="1"/>
          </p:nvPr>
        </p:nvSpPr>
        <p:spPr/>
        <p:txBody>
          <a:bodyPr>
            <a:normAutofit fontScale="55000" lnSpcReduction="20000"/>
          </a:bodyPr>
          <a:lstStyle/>
          <a:p>
            <a:r>
              <a:rPr kumimoji="1" lang="en-US" altLang="ja-JP" dirty="0" err="1">
                <a:latin typeface="たぬき油性マジック" panose="02000600000000000000" pitchFamily="2" charset="-128"/>
                <a:ea typeface="たぬき油性マジック" panose="02000600000000000000" pitchFamily="2" charset="-128"/>
              </a:rPr>
              <a:t>Spack</a:t>
            </a:r>
            <a:r>
              <a:rPr kumimoji="1" lang="ja-JP" altLang="en-US" dirty="0">
                <a:latin typeface="たぬき油性マジック" panose="02000600000000000000" pitchFamily="2" charset="-128"/>
                <a:ea typeface="たぬき油性マジック" panose="02000600000000000000" pitchFamily="2" charset="-128"/>
              </a:rPr>
              <a:t>は科学技術計算向けソフトウェアのビルド・インストールを自動化</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パッケージはパラメータ化されているため、ユーザはかんたんに構成を調整可能</a:t>
            </a:r>
            <a:endParaRPr lang="en-US" altLang="ja-JP" dirty="0">
              <a:latin typeface="たぬき油性マジック" panose="02000600000000000000" pitchFamily="2" charset="-128"/>
              <a:ea typeface="たぬき油性マジック" panose="02000600000000000000" pitchFamily="2" charset="-128"/>
            </a:endParaRPr>
          </a:p>
          <a:p>
            <a:pPr marL="0" indent="0">
              <a:buNone/>
            </a:pPr>
            <a:r>
              <a:rPr kumimoji="1" lang="ja-JP" altLang="en-US" dirty="0">
                <a:solidFill>
                  <a:schemeClr val="accent1"/>
                </a:solidFill>
                <a:latin typeface="たぬき油性マジック" panose="02000600000000000000" pitchFamily="2" charset="-128"/>
                <a:ea typeface="たぬき油性マジック" panose="02000600000000000000" pitchFamily="2" charset="-128"/>
              </a:rPr>
              <a:t>インストール不要</a:t>
            </a:r>
            <a:r>
              <a:rPr kumimoji="1" lang="en-US" altLang="ja-JP" dirty="0">
                <a:solidFill>
                  <a:schemeClr val="accent1"/>
                </a:solidFill>
                <a:latin typeface="たぬき油性マジック" panose="02000600000000000000" pitchFamily="2" charset="-128"/>
                <a:ea typeface="たぬき油性マジック" panose="02000600000000000000" pitchFamily="2" charset="-128"/>
              </a:rPr>
              <a:t>:clone</a:t>
            </a:r>
            <a:r>
              <a:rPr kumimoji="1" lang="ja-JP" altLang="en-US" dirty="0">
                <a:solidFill>
                  <a:schemeClr val="accent1"/>
                </a:solidFill>
                <a:latin typeface="たぬき油性マジック" panose="02000600000000000000" pitchFamily="2" charset="-128"/>
                <a:ea typeface="たぬき油性マジック" panose="02000600000000000000" pitchFamily="2" charset="-128"/>
              </a:rPr>
              <a:t>して実行するだけ</a:t>
            </a:r>
            <a:endParaRPr kumimoji="1" lang="en-US" altLang="ja-JP" dirty="0">
              <a:solidFill>
                <a:schemeClr val="accent1"/>
              </a:solidFill>
              <a:latin typeface="たぬき油性マジック" panose="02000600000000000000" pitchFamily="2" charset="-128"/>
              <a:ea typeface="たぬき油性マジック" panose="02000600000000000000" pitchFamily="2" charset="-128"/>
            </a:endParaRPr>
          </a:p>
          <a:p>
            <a:endParaRPr kumimoji="1" lang="en-US" altLang="ja-JP" dirty="0">
              <a:latin typeface="たぬき油性マジック" panose="02000600000000000000" pitchFamily="2" charset="-128"/>
              <a:ea typeface="たぬき油性マジック" panose="02000600000000000000" pitchFamily="2" charset="-128"/>
            </a:endParaRPr>
          </a:p>
          <a:p>
            <a:endParaRPr kumimoji="1" lang="en-US" altLang="ja-JP" dirty="0">
              <a:latin typeface="たぬき油性マジック" panose="02000600000000000000" pitchFamily="2" charset="-128"/>
              <a:ea typeface="たぬき油性マジック" panose="02000600000000000000" pitchFamily="2" charset="-128"/>
            </a:endParaRPr>
          </a:p>
          <a:p>
            <a:pPr marL="0" indent="0">
              <a:buNone/>
            </a:pPr>
            <a:r>
              <a:rPr lang="ja-JP" altLang="en-US" dirty="0">
                <a:solidFill>
                  <a:schemeClr val="accent1"/>
                </a:solidFill>
                <a:latin typeface="たぬき油性マジック" panose="02000600000000000000" pitchFamily="2" charset="-128"/>
                <a:ea typeface="たぬき油性マジック" panose="02000600000000000000" pitchFamily="2" charset="-128"/>
              </a:rPr>
              <a:t>単純な文法で複雑なインストールを可能に</a:t>
            </a:r>
            <a:endParaRPr lang="en-US" altLang="ja-JP" dirty="0">
              <a:solidFill>
                <a:schemeClr val="accent1"/>
              </a:solidFill>
              <a:latin typeface="たぬき油性マジック" panose="02000600000000000000" pitchFamily="2" charset="-128"/>
              <a:ea typeface="たぬき油性マジック" panose="02000600000000000000" pitchFamily="2" charset="-128"/>
            </a:endParaRPr>
          </a:p>
          <a:p>
            <a:endParaRPr lang="en-US" altLang="ja-JP" dirty="0">
              <a:latin typeface="たぬき油性マジック" panose="02000600000000000000" pitchFamily="2" charset="-128"/>
              <a:ea typeface="たぬき油性マジック" panose="02000600000000000000" pitchFamily="2" charset="-128"/>
            </a:endParaRPr>
          </a:p>
          <a:p>
            <a:endParaRPr lang="en-US" altLang="ja-JP" dirty="0">
              <a:latin typeface="たぬき油性マジック" panose="02000600000000000000" pitchFamily="2" charset="-128"/>
              <a:ea typeface="たぬき油性マジック" panose="02000600000000000000" pitchFamily="2" charset="-128"/>
            </a:endParaRPr>
          </a:p>
          <a:p>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利用が簡単なメインストリームツール、</a:t>
            </a:r>
            <a:r>
              <a:rPr lang="en-US" altLang="ja-JP" dirty="0">
                <a:latin typeface="たぬき油性マジック" panose="02000600000000000000" pitchFamily="2" charset="-128"/>
                <a:ea typeface="たぬき油性マジック" panose="02000600000000000000" pitchFamily="2" charset="-128"/>
              </a:rPr>
              <a:t> HPC</a:t>
            </a:r>
            <a:r>
              <a:rPr lang="ja-JP" altLang="en-US" dirty="0">
                <a:latin typeface="たぬき油性マジック" panose="02000600000000000000" pitchFamily="2" charset="-128"/>
                <a:ea typeface="たぬき油性マジック" panose="02000600000000000000" pitchFamily="2" charset="-128"/>
              </a:rPr>
              <a:t>環境で柔軟性も維持</a:t>
            </a:r>
            <a:endParaRPr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それに加え</a:t>
            </a:r>
            <a:r>
              <a:rPr lang="en-US" altLang="ja-JP" dirty="0">
                <a:latin typeface="たぬき油性マジック" panose="02000600000000000000" pitchFamily="2" charset="-128"/>
                <a:ea typeface="たぬき油性マジック" panose="02000600000000000000" pitchFamily="2" charset="-128"/>
              </a:rPr>
              <a:t>CLI</a:t>
            </a:r>
            <a:r>
              <a:rPr lang="ja-JP" altLang="en-US" dirty="0">
                <a:latin typeface="たぬき油性マジック" panose="02000600000000000000" pitchFamily="2" charset="-128"/>
                <a:ea typeface="たぬき油性マジック" panose="02000600000000000000" pitchFamily="2" charset="-128"/>
              </a:rPr>
              <a:t>で</a:t>
            </a:r>
            <a:endParaRPr lang="en-US" altLang="ja-JP" dirty="0">
              <a:latin typeface="たぬき油性マジック" panose="02000600000000000000" pitchFamily="2" charset="-128"/>
              <a:ea typeface="たぬき油性マジック" panose="02000600000000000000" pitchFamily="2" charset="-128"/>
            </a:endParaRPr>
          </a:p>
          <a:p>
            <a:r>
              <a:rPr kumimoji="1" lang="ja-JP" altLang="en-US" dirty="0">
                <a:latin typeface="たぬき油性マジック" panose="02000600000000000000" pitchFamily="2" charset="-128"/>
                <a:ea typeface="たぬき油性マジック" panose="02000600000000000000" pitchFamily="2" charset="-128"/>
              </a:rPr>
              <a:t>モジュールの生成</a:t>
            </a:r>
            <a:r>
              <a:rPr kumimoji="1" lang="en-US" altLang="ja-JP" dirty="0">
                <a:latin typeface="たぬき油性マジック" panose="02000600000000000000" pitchFamily="2" charset="-128"/>
                <a:ea typeface="たぬき油性マジック" panose="02000600000000000000" pitchFamily="2" charset="-128"/>
              </a:rPr>
              <a:t>(</a:t>
            </a:r>
            <a:r>
              <a:rPr kumimoji="1" lang="ja-JP" altLang="en-US" dirty="0">
                <a:latin typeface="たぬき油性マジック" panose="02000600000000000000" pitchFamily="2" charset="-128"/>
                <a:ea typeface="たぬき油性マジック" panose="02000600000000000000" pitchFamily="2" charset="-128"/>
              </a:rPr>
              <a:t>必須ではない</a:t>
            </a:r>
            <a:r>
              <a:rPr kumimoji="1" lang="en-US" altLang="ja-JP" dirty="0">
                <a:latin typeface="たぬき油性マジック" panose="02000600000000000000" pitchFamily="2" charset="-128"/>
                <a:ea typeface="たぬき油性マジック" panose="02000600000000000000" pitchFamily="2" charset="-128"/>
              </a:rPr>
              <a:t>)</a:t>
            </a:r>
          </a:p>
          <a:p>
            <a:r>
              <a:rPr kumimoji="1" lang="en-US" altLang="ja-JP" dirty="0" err="1">
                <a:latin typeface="たぬき油性マジック" panose="02000600000000000000" pitchFamily="2" charset="-128"/>
                <a:ea typeface="たぬき油性マジック" panose="02000600000000000000" pitchFamily="2" charset="-128"/>
              </a:rPr>
              <a:t>conda</a:t>
            </a:r>
            <a:r>
              <a:rPr kumimoji="1" lang="en-US" altLang="ja-JP" dirty="0">
                <a:latin typeface="たぬき油性マジック" panose="02000600000000000000" pitchFamily="2" charset="-128"/>
                <a:ea typeface="たぬき油性マジック" panose="02000600000000000000" pitchFamily="2" charset="-128"/>
              </a:rPr>
              <a:t>/</a:t>
            </a:r>
            <a:r>
              <a:rPr kumimoji="1" lang="en-US" altLang="ja-JP" dirty="0" err="1">
                <a:latin typeface="たぬき油性マジック" panose="02000600000000000000" pitchFamily="2" charset="-128"/>
                <a:ea typeface="たぬき油性マジック" panose="02000600000000000000" pitchFamily="2" charset="-128"/>
              </a:rPr>
              <a:t>virtualenv</a:t>
            </a:r>
            <a:r>
              <a:rPr kumimoji="1" lang="ja-JP" altLang="en-US" dirty="0">
                <a:latin typeface="たぬき油性マジック" panose="02000600000000000000" pitchFamily="2" charset="-128"/>
                <a:ea typeface="たぬき油性マジック" panose="02000600000000000000" pitchFamily="2" charset="-128"/>
              </a:rPr>
              <a:t>ライクな環境</a:t>
            </a:r>
            <a:endParaRPr kumimoji="1" lang="en-US" altLang="ja-JP" dirty="0">
              <a:latin typeface="たぬき油性マジック" panose="02000600000000000000" pitchFamily="2" charset="-128"/>
              <a:ea typeface="たぬき油性マジック" panose="02000600000000000000" pitchFamily="2" charset="-128"/>
            </a:endParaRPr>
          </a:p>
          <a:p>
            <a:r>
              <a:rPr lang="ja-JP" altLang="en-US" dirty="0">
                <a:latin typeface="たぬき油性マジック" panose="02000600000000000000" pitchFamily="2" charset="-128"/>
                <a:ea typeface="たぬき油性マジック" panose="02000600000000000000" pitchFamily="2" charset="-128"/>
              </a:rPr>
              <a:t>多くの</a:t>
            </a:r>
            <a:r>
              <a:rPr lang="en-US" altLang="ja-JP" dirty="0">
                <a:latin typeface="たぬき油性マジック" panose="02000600000000000000" pitchFamily="2" charset="-128"/>
                <a:ea typeface="たぬき油性マジック" panose="02000600000000000000" pitchFamily="2" charset="-128"/>
              </a:rPr>
              <a:t>DevOps</a:t>
            </a:r>
            <a:r>
              <a:rPr lang="ja-JP" altLang="en-US" dirty="0">
                <a:latin typeface="たぬき油性マジック" panose="02000600000000000000" pitchFamily="2" charset="-128"/>
                <a:ea typeface="たぬき油性マジック" panose="02000600000000000000" pitchFamily="2" charset="-128"/>
              </a:rPr>
              <a:t>機能を提供</a:t>
            </a:r>
            <a:r>
              <a:rPr lang="en-US" altLang="ja-JP" dirty="0">
                <a:latin typeface="たぬき油性マジック" panose="02000600000000000000" pitchFamily="2" charset="-128"/>
                <a:ea typeface="たぬき油性マジック" panose="02000600000000000000" pitchFamily="2" charset="-128"/>
              </a:rPr>
              <a:t>(CI</a:t>
            </a:r>
            <a:r>
              <a:rPr lang="ja-JP" altLang="en-US" dirty="0">
                <a:latin typeface="たぬき油性マジック" panose="02000600000000000000" pitchFamily="2" charset="-128"/>
                <a:ea typeface="たぬき油性マジック" panose="02000600000000000000" pitchFamily="2" charset="-128"/>
              </a:rPr>
              <a:t>、コンテナ生成ほか</a:t>
            </a:r>
            <a:r>
              <a:rPr lang="en-US" altLang="ja-JP" dirty="0">
                <a:latin typeface="たぬき油性マジック" panose="02000600000000000000" pitchFamily="2" charset="-128"/>
                <a:ea typeface="たぬき油性マジック" panose="02000600000000000000" pitchFamily="2" charset="-128"/>
              </a:rPr>
              <a:t>)</a:t>
            </a:r>
            <a:endParaRPr kumimoji="1" lang="ja-JP" altLang="en-US" dirty="0">
              <a:latin typeface="たぬき油性マジック" panose="02000600000000000000" pitchFamily="2" charset="-128"/>
              <a:ea typeface="たぬき油性マジック" panose="02000600000000000000" pitchFamily="2" charset="-128"/>
            </a:endParaRPr>
          </a:p>
        </p:txBody>
      </p:sp>
      <p:sp>
        <p:nvSpPr>
          <p:cNvPr id="4" name="正方形/長方形 3">
            <a:extLst>
              <a:ext uri="{FF2B5EF4-FFF2-40B4-BE49-F238E27FC236}">
                <a16:creationId xmlns:a16="http://schemas.microsoft.com/office/drawing/2014/main" id="{6B1C864D-110B-4EAE-9850-4812AFEF1914}"/>
              </a:ext>
            </a:extLst>
          </p:cNvPr>
          <p:cNvSpPr/>
          <p:nvPr/>
        </p:nvSpPr>
        <p:spPr>
          <a:xfrm>
            <a:off x="338138" y="2676525"/>
            <a:ext cx="5810250" cy="571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ja-JP" dirty="0">
                <a:latin typeface="Consolas" panose="020B0609020204030204" pitchFamily="49" charset="0"/>
              </a:rPr>
              <a:t>$ git clone </a:t>
            </a:r>
            <a:r>
              <a:rPr kumimoji="1" lang="en-US" altLang="ja-JP" dirty="0">
                <a:latin typeface="Consolas" panose="020B0609020204030204" pitchFamily="49" charset="0"/>
                <a:hlinkClick r:id="rId2"/>
              </a:rPr>
              <a:t>https://github.com/spack/spack</a:t>
            </a:r>
            <a:endParaRPr kumimoji="1" lang="en-US" altLang="ja-JP" dirty="0">
              <a:latin typeface="Consolas" panose="020B0609020204030204" pitchFamily="49" charset="0"/>
            </a:endParaRPr>
          </a:p>
          <a:p>
            <a:r>
              <a:rPr lang="en-US" altLang="ja-JP" dirty="0">
                <a:latin typeface="Consolas" panose="020B0609020204030204" pitchFamily="49" charset="0"/>
              </a:rPr>
              <a:t>$ </a:t>
            </a:r>
            <a:r>
              <a:rPr lang="en-US" altLang="ja-JP" dirty="0" err="1">
                <a:latin typeface="Consolas" panose="020B0609020204030204" pitchFamily="49" charset="0"/>
              </a:rPr>
              <a:t>spack</a:t>
            </a:r>
            <a:r>
              <a:rPr lang="en-US" altLang="ja-JP" dirty="0">
                <a:latin typeface="Consolas" panose="020B0609020204030204" pitchFamily="49" charset="0"/>
              </a:rPr>
              <a:t> install hdf5</a:t>
            </a:r>
            <a:endParaRPr kumimoji="1" lang="ja-JP" altLang="en-US" dirty="0">
              <a:latin typeface="Consolas" panose="020B0609020204030204" pitchFamily="49" charset="0"/>
            </a:endParaRPr>
          </a:p>
        </p:txBody>
      </p:sp>
      <p:sp>
        <p:nvSpPr>
          <p:cNvPr id="5" name="正方形/長方形 4">
            <a:extLst>
              <a:ext uri="{FF2B5EF4-FFF2-40B4-BE49-F238E27FC236}">
                <a16:creationId xmlns:a16="http://schemas.microsoft.com/office/drawing/2014/main" id="{6B19607E-E35E-4F65-9960-F768D0851E63}"/>
              </a:ext>
            </a:extLst>
          </p:cNvPr>
          <p:cNvSpPr/>
          <p:nvPr/>
        </p:nvSpPr>
        <p:spPr>
          <a:xfrm>
            <a:off x="338138" y="3505200"/>
            <a:ext cx="11596687" cy="8477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ja-JP" dirty="0">
                <a:latin typeface="Consolas" panose="020B0609020204030204" pitchFamily="49" charset="0"/>
              </a:rPr>
              <a:t>$ </a:t>
            </a:r>
            <a:r>
              <a:rPr kumimoji="1" lang="en-US" altLang="ja-JP" dirty="0" err="1">
                <a:latin typeface="Consolas" panose="020B0609020204030204" pitchFamily="49" charset="0"/>
              </a:rPr>
              <a:t>spack</a:t>
            </a:r>
            <a:r>
              <a:rPr kumimoji="1" lang="en-US" altLang="ja-JP" dirty="0">
                <a:latin typeface="Consolas" panose="020B0609020204030204" pitchFamily="49" charset="0"/>
              </a:rPr>
              <a:t> install </a:t>
            </a:r>
            <a:r>
              <a:rPr kumimoji="1" lang="en-US" altLang="ja-JP" dirty="0">
                <a:latin typeface="Consolas" panose="020B0609020204030204" pitchFamily="49" charset="0"/>
                <a:hlinkClick r:id="rId3"/>
              </a:rPr>
              <a:t>hdf5@1.10.5</a:t>
            </a:r>
            <a:r>
              <a:rPr kumimoji="1" lang="en-US" altLang="ja-JP" dirty="0">
                <a:latin typeface="Consolas" panose="020B0609020204030204" pitchFamily="49" charset="0"/>
              </a:rPr>
              <a:t>			$ </a:t>
            </a:r>
            <a:r>
              <a:rPr kumimoji="1" lang="en-US" altLang="ja-JP" dirty="0" err="1">
                <a:latin typeface="Consolas" panose="020B0609020204030204" pitchFamily="49" charset="0"/>
              </a:rPr>
              <a:t>spack</a:t>
            </a:r>
            <a:r>
              <a:rPr kumimoji="1" lang="en-US" altLang="ja-JP" dirty="0">
                <a:latin typeface="Consolas" panose="020B0609020204030204" pitchFamily="49" charset="0"/>
              </a:rPr>
              <a:t> install </a:t>
            </a:r>
            <a:r>
              <a:rPr kumimoji="1" lang="en-US" altLang="ja-JP" dirty="0">
                <a:latin typeface="Consolas" panose="020B0609020204030204" pitchFamily="49" charset="0"/>
                <a:hlinkClick r:id="rId3"/>
              </a:rPr>
              <a:t>hdf5@1.10.5</a:t>
            </a:r>
            <a:r>
              <a:rPr kumimoji="1" lang="en-US" altLang="ja-JP" dirty="0">
                <a:latin typeface="Consolas" panose="020B0609020204030204" pitchFamily="49" charset="0"/>
              </a:rPr>
              <a:t> </a:t>
            </a:r>
            <a:r>
              <a:rPr kumimoji="1" lang="en-US" altLang="ja-JP" dirty="0" err="1">
                <a:latin typeface="Consolas" panose="020B0609020204030204" pitchFamily="49" charset="0"/>
              </a:rPr>
              <a:t>cppflags</a:t>
            </a:r>
            <a:r>
              <a:rPr kumimoji="1" lang="en-US" altLang="ja-JP" dirty="0">
                <a:latin typeface="Consolas" panose="020B0609020204030204" pitchFamily="49" charset="0"/>
              </a:rPr>
              <a:t>=“-O3 -g3”</a:t>
            </a:r>
          </a:p>
          <a:p>
            <a:r>
              <a:rPr lang="en-US" altLang="ja-JP" dirty="0">
                <a:latin typeface="Consolas" panose="020B0609020204030204" pitchFamily="49" charset="0"/>
              </a:rPr>
              <a:t>$ </a:t>
            </a:r>
            <a:r>
              <a:rPr lang="en-US" altLang="ja-JP" dirty="0" err="1">
                <a:latin typeface="Consolas" panose="020B0609020204030204" pitchFamily="49" charset="0"/>
              </a:rPr>
              <a:t>spack</a:t>
            </a:r>
            <a:r>
              <a:rPr lang="en-US" altLang="ja-JP" dirty="0">
                <a:latin typeface="Consolas" panose="020B0609020204030204" pitchFamily="49" charset="0"/>
              </a:rPr>
              <a:t> install </a:t>
            </a:r>
            <a:r>
              <a:rPr lang="en-US" altLang="ja-JP" dirty="0">
                <a:latin typeface="Consolas" panose="020B0609020204030204" pitchFamily="49" charset="0"/>
                <a:hlinkClick r:id="rId3"/>
              </a:rPr>
              <a:t>hdf5@1.10.5</a:t>
            </a:r>
            <a:r>
              <a:rPr lang="en-US" altLang="ja-JP" dirty="0">
                <a:latin typeface="Consolas" panose="020B0609020204030204" pitchFamily="49" charset="0"/>
              </a:rPr>
              <a:t> </a:t>
            </a:r>
            <a:r>
              <a:rPr lang="en-US" altLang="ja-JP" dirty="0">
                <a:latin typeface="Consolas" panose="020B0609020204030204" pitchFamily="49" charset="0"/>
                <a:hlinkClick r:id="rId4"/>
              </a:rPr>
              <a:t>%clang@6.0</a:t>
            </a:r>
            <a:r>
              <a:rPr lang="en-US" altLang="ja-JP" dirty="0">
                <a:latin typeface="Consolas" panose="020B0609020204030204" pitchFamily="49" charset="0"/>
              </a:rPr>
              <a:t>	$ </a:t>
            </a:r>
            <a:r>
              <a:rPr lang="en-US" altLang="ja-JP" dirty="0" err="1">
                <a:latin typeface="Consolas" panose="020B0609020204030204" pitchFamily="49" charset="0"/>
              </a:rPr>
              <a:t>spack</a:t>
            </a:r>
            <a:r>
              <a:rPr lang="en-US" altLang="ja-JP" dirty="0">
                <a:latin typeface="Consolas" panose="020B0609020204030204" pitchFamily="49" charset="0"/>
              </a:rPr>
              <a:t> install </a:t>
            </a:r>
            <a:r>
              <a:rPr lang="en-US" altLang="ja-JP" dirty="0">
                <a:latin typeface="Consolas" panose="020B0609020204030204" pitchFamily="49" charset="0"/>
                <a:hlinkClick r:id="rId3"/>
              </a:rPr>
              <a:t>hdf5@1.10.5</a:t>
            </a:r>
            <a:r>
              <a:rPr lang="en-US" altLang="ja-JP" dirty="0">
                <a:latin typeface="Consolas" panose="020B0609020204030204" pitchFamily="49" charset="0"/>
              </a:rPr>
              <a:t> target=</a:t>
            </a:r>
            <a:r>
              <a:rPr lang="en-US" altLang="ja-JP" dirty="0" err="1">
                <a:latin typeface="Consolas" panose="020B0609020204030204" pitchFamily="49" charset="0"/>
              </a:rPr>
              <a:t>haswell</a:t>
            </a:r>
            <a:endParaRPr lang="en-US" altLang="ja-JP" dirty="0">
              <a:latin typeface="Consolas" panose="020B0609020204030204" pitchFamily="49" charset="0"/>
            </a:endParaRPr>
          </a:p>
          <a:p>
            <a:r>
              <a:rPr kumimoji="1" lang="en-US" altLang="ja-JP" dirty="0">
                <a:latin typeface="Consolas" panose="020B0609020204030204" pitchFamily="49" charset="0"/>
              </a:rPr>
              <a:t>$ </a:t>
            </a:r>
            <a:r>
              <a:rPr kumimoji="1" lang="en-US" altLang="ja-JP" dirty="0" err="1">
                <a:latin typeface="Consolas" panose="020B0609020204030204" pitchFamily="49" charset="0"/>
              </a:rPr>
              <a:t>spack</a:t>
            </a:r>
            <a:r>
              <a:rPr kumimoji="1" lang="en-US" altLang="ja-JP" dirty="0">
                <a:latin typeface="Consolas" panose="020B0609020204030204" pitchFamily="49" charset="0"/>
              </a:rPr>
              <a:t> install </a:t>
            </a:r>
            <a:r>
              <a:rPr kumimoji="1" lang="en-US" altLang="ja-JP" dirty="0">
                <a:latin typeface="Consolas" panose="020B0609020204030204" pitchFamily="49" charset="0"/>
                <a:hlinkClick r:id="rId3"/>
              </a:rPr>
              <a:t>hdf5@1.10.5</a:t>
            </a:r>
            <a:r>
              <a:rPr kumimoji="1" lang="en-US" altLang="ja-JP" dirty="0">
                <a:latin typeface="Consolas" panose="020B0609020204030204" pitchFamily="49" charset="0"/>
              </a:rPr>
              <a:t> +</a:t>
            </a:r>
            <a:r>
              <a:rPr kumimoji="1" lang="en-US" altLang="ja-JP" dirty="0" err="1">
                <a:latin typeface="Consolas" panose="020B0609020204030204" pitchFamily="49" charset="0"/>
              </a:rPr>
              <a:t>threadssafe</a:t>
            </a:r>
            <a:r>
              <a:rPr kumimoji="1" lang="en-US" altLang="ja-JP" dirty="0">
                <a:latin typeface="Consolas" panose="020B0609020204030204" pitchFamily="49" charset="0"/>
              </a:rPr>
              <a:t>	$ </a:t>
            </a:r>
            <a:r>
              <a:rPr kumimoji="1" lang="en-US" altLang="ja-JP" dirty="0" err="1">
                <a:latin typeface="Consolas" panose="020B0609020204030204" pitchFamily="49" charset="0"/>
              </a:rPr>
              <a:t>spack</a:t>
            </a:r>
            <a:r>
              <a:rPr kumimoji="1" lang="en-US" altLang="ja-JP" dirty="0">
                <a:latin typeface="Consolas" panose="020B0609020204030204" pitchFamily="49" charset="0"/>
              </a:rPr>
              <a:t> install </a:t>
            </a:r>
            <a:r>
              <a:rPr kumimoji="1" lang="en-US" altLang="ja-JP" dirty="0">
                <a:latin typeface="Consolas" panose="020B0609020204030204" pitchFamily="49" charset="0"/>
                <a:hlinkClick r:id="rId3"/>
              </a:rPr>
              <a:t>hdf5@1.10.5</a:t>
            </a:r>
            <a:r>
              <a:rPr kumimoji="1" lang="en-US" altLang="ja-JP" dirty="0">
                <a:latin typeface="Consolas" panose="020B0609020204030204" pitchFamily="49" charset="0"/>
              </a:rPr>
              <a:t> +mpi ^mpich@3.2</a:t>
            </a:r>
            <a:endParaRPr kumimoji="1" lang="ja-JP" altLang="en-US" dirty="0">
              <a:latin typeface="Consolas" panose="020B0609020204030204" pitchFamily="49" charset="0"/>
            </a:endParaRPr>
          </a:p>
        </p:txBody>
      </p:sp>
      <p:pic>
        <p:nvPicPr>
          <p:cNvPr id="7" name="図 6">
            <a:extLst>
              <a:ext uri="{FF2B5EF4-FFF2-40B4-BE49-F238E27FC236}">
                <a16:creationId xmlns:a16="http://schemas.microsoft.com/office/drawing/2014/main" id="{CFBD1C93-B9B5-443A-9A1A-BFAF409DB6A3}"/>
              </a:ext>
            </a:extLst>
          </p:cNvPr>
          <p:cNvPicPr>
            <a:picLocks noChangeAspect="1"/>
          </p:cNvPicPr>
          <p:nvPr/>
        </p:nvPicPr>
        <p:blipFill>
          <a:blip r:embed="rId5"/>
          <a:stretch>
            <a:fillRect/>
          </a:stretch>
        </p:blipFill>
        <p:spPr>
          <a:xfrm>
            <a:off x="9386922" y="1357063"/>
            <a:ext cx="2057366" cy="1890962"/>
          </a:xfrm>
          <a:prstGeom prst="rect">
            <a:avLst/>
          </a:prstGeom>
        </p:spPr>
      </p:pic>
    </p:spTree>
    <p:extLst>
      <p:ext uri="{BB962C8B-B14F-4D97-AF65-F5344CB8AC3E}">
        <p14:creationId xmlns:p14="http://schemas.microsoft.com/office/powerpoint/2010/main" val="53182537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TotalTime>
  <Words>4269</Words>
  <Application>Microsoft Office PowerPoint</Application>
  <PresentationFormat>ワイド画面</PresentationFormat>
  <Paragraphs>572</Paragraphs>
  <Slides>59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59</vt:i4>
      </vt:variant>
    </vt:vector>
  </HeadingPairs>
  <TitlesOfParts>
    <vt:vector size="65" baseType="lpstr">
      <vt:lpstr>たぬき油性マジック</vt:lpstr>
      <vt:lpstr>游ゴシック</vt:lpstr>
      <vt:lpstr>游ゴシック Light</vt:lpstr>
      <vt:lpstr>Arial</vt:lpstr>
      <vt:lpstr>Consolas</vt:lpstr>
      <vt:lpstr>Office テーマ</vt:lpstr>
      <vt:lpstr>Spackを使って複雑なHPCソフトウェア環境を管理しよう</vt:lpstr>
      <vt:lpstr>チュートリアル資料</vt:lpstr>
      <vt:lpstr>チュートリアル提供者</vt:lpstr>
      <vt:lpstr>アジェンダ</vt:lpstr>
      <vt:lpstr>現代の科学技術計算コードは氷山のようなライブラリの依存関係に</vt:lpstr>
      <vt:lpstr>パッケージ管理ツール(conda/pip/apt他)による一般的(懐疑的)な仮説</vt:lpstr>
      <vt:lpstr>HPCは多くの仮説に違反</vt:lpstr>
      <vt:lpstr>コンテナ</vt:lpstr>
      <vt:lpstr>SpackがHPCにおけるソフトウェア配布を可能に</vt:lpstr>
      <vt:lpstr>誰がSpackを使うの?</vt:lpstr>
      <vt:lpstr>成長中のSpackコミュニティ</vt:lpstr>
      <vt:lpstr>Spackは急速に採用されている(★を指標とした場合)</vt:lpstr>
      <vt:lpstr>Spackは世界一のスパコンに採用されている</vt:lpstr>
      <vt:lpstr>Spackは米エクサスケールコンピューティングプロジェクトの配置ツール</vt:lpstr>
      <vt:lpstr>ここ1ヶ月Spack開発はとても忙しい!</vt:lpstr>
      <vt:lpstr>Spackへの企業からの貢献も増加</vt:lpstr>
      <vt:lpstr>Spackユーザ調査2020</vt:lpstr>
      <vt:lpstr>Spackは唯一のビルド自動化ツールではない</vt:lpstr>
      <vt:lpstr>ハンズオン：Spack基礎</vt:lpstr>
      <vt:lpstr>コアSpackの概念</vt:lpstr>
      <vt:lpstr>ほとんどの既存ツールはバージョンの組み合わせをサポートしていない</vt:lpstr>
      <vt:lpstr>Spackは複雑なソフトェア組み合わせを処理</vt:lpstr>
      <vt:lpstr>Spackの仕様により依存関係のバージョンが制約される</vt:lpstr>
      <vt:lpstr>SpackはMPIなどABI非互換のバージョン管理されたインターフェイスを処理</vt:lpstr>
      <vt:lpstr>ユーザが明示的ではない場合、コンクリート化により不足した構成詳細が埋められる</vt:lpstr>
      <vt:lpstr>spack specコマンドによりコンクリート化された結果を参照</vt:lpstr>
      <vt:lpstr>Spackは独自のコンパイル環境で各パッケージをビルド</vt:lpstr>
      <vt:lpstr>ExtentionおよびPythonサポート</vt:lpstr>
      <vt:lpstr>Spack extensions</vt:lpstr>
      <vt:lpstr>外部インストールされたソフトウェアに対するビルド</vt:lpstr>
      <vt:lpstr>Spackパッケージリポジトリ</vt:lpstr>
      <vt:lpstr>Spack ミラー</vt:lpstr>
      <vt:lpstr>環境、spack.yaml、およびspack.lock</vt:lpstr>
      <vt:lpstr>中央欧標準時午後4:20(太平洋夏時間午前7:20)に再開</vt:lpstr>
      <vt:lpstr>ハンズオン：構成</vt:lpstr>
      <vt:lpstr>チュートリアル資料</vt:lpstr>
      <vt:lpstr>ハンズオン：パッケージ作成</vt:lpstr>
      <vt:lpstr>ハンズオン：開発者ワークフロー</vt:lpstr>
      <vt:lpstr>ハンズオン：バイナリキャッシュおよびミラー</vt:lpstr>
      <vt:lpstr>ハンズオン：スタック</vt:lpstr>
      <vt:lpstr>ハンズオン：スクリプティング</vt:lpstr>
      <vt:lpstr>その他の機能と今後</vt:lpstr>
      <vt:lpstr>Spack環境は複雑なワークフローの基礎</vt:lpstr>
      <vt:lpstr>環境からコンテナイメージを生成(0.14)</vt:lpstr>
      <vt:lpstr>Spackは環境からCIパイプラインを生成可能</vt:lpstr>
      <vt:lpstr>spack external find</vt:lpstr>
      <vt:lpstr>spack test: Spackパッケージ内に直接テストを記述、ソフトウェア改善へ</vt:lpstr>
      <vt:lpstr>spack developを使用することで開発者は一度で多くのパッケージで作業可能に</vt:lpstr>
      <vt:lpstr>SpackはAMLチームの開発環境合理化に貢献</vt:lpstr>
      <vt:lpstr>Spackの並列ビルドサポートにより297個のE4Sパッケージを単一ノードで85分で完了</vt:lpstr>
      <vt:lpstr>分散ロッキングアルゴリズム</vt:lpstr>
      <vt:lpstr>ビルド構成がそれ自体の多次元制約最適化問題である</vt:lpstr>
      <vt:lpstr>新規 concretizer により、パッケージ、特にSDKの複雑な制約の大幅な簡素化が可能に</vt:lpstr>
      <vt:lpstr>Spackに求められる機能のトップ6のうちの4つは、新しい contretizer に関連</vt:lpstr>
      <vt:lpstr>v0.17がまもなくリリース</vt:lpstr>
      <vt:lpstr>Spack0.17ロードマップ：権限とディレクトリ構造</vt:lpstr>
      <vt:lpstr>Spack0.18ロードマップ：依存関係としてのコンパイラ</vt:lpstr>
      <vt:lpstr>Spackコミュニティに参加しよう!</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Spackを使って複雑なHPCソフトウェア環境を管理しよう</dc:title>
  <dc:creator>堀　扶</dc:creator>
  <cp:lastModifiedBy>堀　扶</cp:lastModifiedBy>
  <cp:revision>65</cp:revision>
  <dcterms:created xsi:type="dcterms:W3CDTF">2021-08-25T04:43:42Z</dcterms:created>
  <dcterms:modified xsi:type="dcterms:W3CDTF">2021-08-30T04:25:42Z</dcterms:modified>
</cp:coreProperties>
</file>